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9240"/>
    <a:srgbClr val="F79D53"/>
    <a:srgbClr val="336600"/>
    <a:srgbClr val="83A343"/>
    <a:srgbClr val="FF3300"/>
    <a:srgbClr val="6E663E"/>
    <a:srgbClr val="786F44"/>
    <a:srgbClr val="339933"/>
    <a:srgbClr val="F8AB6C"/>
    <a:srgbClr val="FA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272" autoAdjust="0"/>
  </p:normalViewPr>
  <p:slideViewPr>
    <p:cSldViewPr>
      <p:cViewPr>
        <p:scale>
          <a:sx n="100" d="100"/>
          <a:sy n="100" d="100"/>
        </p:scale>
        <p:origin x="-2808"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7921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110870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233539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362143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155802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4101675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2715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876108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384332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162448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435057-F2D0-4B36-9598-B2961C7B9E3E}" type="datetimeFigureOut">
              <a:rPr kumimoji="1" lang="ja-JP" altLang="en-US" smtClean="0"/>
              <a:t>2012/11/21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305481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0435057-F2D0-4B36-9598-B2961C7B9E3E}" type="datetimeFigureOut">
              <a:rPr kumimoji="1" lang="ja-JP" altLang="en-US" smtClean="0"/>
              <a:t>2012/11/21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114F21-3205-476E-8402-10189F091B1F}" type="slidenum">
              <a:rPr kumimoji="1" lang="ja-JP" altLang="en-US" smtClean="0"/>
              <a:t>‹#›</a:t>
            </a:fld>
            <a:endParaRPr kumimoji="1" lang="ja-JP" altLang="en-US"/>
          </a:p>
        </p:txBody>
      </p:sp>
    </p:spTree>
    <p:extLst>
      <p:ext uri="{BB962C8B-B14F-4D97-AF65-F5344CB8AC3E}">
        <p14:creationId xmlns:p14="http://schemas.microsoft.com/office/powerpoint/2010/main" val="83995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632" y="107504"/>
            <a:ext cx="6624736" cy="8928992"/>
          </a:xfrm>
          <a:prstGeom prst="rect">
            <a:avLst/>
          </a:prstGeom>
          <a:noFill/>
          <a:ln w="3175">
            <a:solidFill>
              <a:srgbClr val="92D050"/>
            </a:solidFill>
            <a:prstDash val="dashDot"/>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79579" y="7164288"/>
            <a:ext cx="6336704" cy="1656184"/>
          </a:xfrm>
          <a:prstGeom prst="rect">
            <a:avLst/>
          </a:prstGeom>
          <a:solidFill>
            <a:schemeClr val="accent3">
              <a:lumMod val="60000"/>
              <a:lumOff val="40000"/>
              <a:tint val="66000"/>
              <a:satMod val="1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algn="ctr">
              <a:lnSpc>
                <a:spcPct val="150000"/>
              </a:lnSpc>
            </a:pPr>
            <a:r>
              <a:rPr lang="ja-JP" altLang="en-US" sz="1400" b="1" dirty="0">
                <a:solidFill>
                  <a:schemeClr val="bg2">
                    <a:lumMod val="25000"/>
                  </a:schemeClr>
                </a:solidFill>
                <a:latin typeface="HG丸ｺﾞｼｯｸM-PRO" pitchFamily="50" charset="-128"/>
                <a:ea typeface="HG丸ｺﾞｼｯｸM-PRO" pitchFamily="50" charset="-128"/>
              </a:rPr>
              <a:t>跡見学園女子</a:t>
            </a:r>
            <a:r>
              <a:rPr lang="ja-JP" altLang="en-US" sz="1400" b="1" dirty="0" smtClean="0">
                <a:solidFill>
                  <a:schemeClr val="bg2">
                    <a:lumMod val="25000"/>
                  </a:schemeClr>
                </a:solidFill>
                <a:latin typeface="HG丸ｺﾞｼｯｸM-PRO" pitchFamily="50" charset="-128"/>
                <a:ea typeface="HG丸ｺﾞｼｯｸM-PRO" pitchFamily="50" charset="-128"/>
              </a:rPr>
              <a:t>大学</a:t>
            </a:r>
            <a:r>
              <a:rPr lang="ja-JP" altLang="en-US" sz="1400" b="1" dirty="0">
                <a:solidFill>
                  <a:schemeClr val="bg2">
                    <a:lumMod val="25000"/>
                  </a:schemeClr>
                </a:solidFill>
                <a:latin typeface="HG丸ｺﾞｼｯｸM-PRO" pitchFamily="50" charset="-128"/>
                <a:ea typeface="HG丸ｺﾞｼｯｸM-PRO" pitchFamily="50" charset="-128"/>
              </a:rPr>
              <a:t>マネジメント</a:t>
            </a:r>
            <a:r>
              <a:rPr lang="ja-JP" altLang="en-US" sz="1400" b="1" dirty="0" smtClean="0">
                <a:solidFill>
                  <a:schemeClr val="bg2">
                    <a:lumMod val="25000"/>
                  </a:schemeClr>
                </a:solidFill>
                <a:latin typeface="HG丸ｺﾞｼｯｸM-PRO" pitchFamily="50" charset="-128"/>
                <a:ea typeface="HG丸ｺﾞｼｯｸM-PRO" pitchFamily="50" charset="-128"/>
              </a:rPr>
              <a:t>学部</a:t>
            </a:r>
            <a:endParaRPr lang="en-US" altLang="ja-JP" sz="1400" b="1" dirty="0" smtClean="0">
              <a:solidFill>
                <a:schemeClr val="bg2">
                  <a:lumMod val="25000"/>
                </a:schemeClr>
              </a:solidFill>
              <a:latin typeface="HG丸ｺﾞｼｯｸM-PRO" pitchFamily="50" charset="-128"/>
              <a:ea typeface="HG丸ｺﾞｼｯｸM-PRO" pitchFamily="50" charset="-128"/>
            </a:endParaRPr>
          </a:p>
          <a:p>
            <a:pPr algn="ctr"/>
            <a:r>
              <a:rPr lang="ja-JP" altLang="en-US" sz="1400" b="1" dirty="0" smtClean="0">
                <a:solidFill>
                  <a:schemeClr val="bg2">
                    <a:lumMod val="25000"/>
                  </a:schemeClr>
                </a:solidFill>
                <a:latin typeface="HG丸ｺﾞｼｯｸM-PRO" pitchFamily="50" charset="-128"/>
                <a:ea typeface="HG丸ｺﾞｼｯｸM-PRO" pitchFamily="50" charset="-128"/>
              </a:rPr>
              <a:t>生活</a:t>
            </a:r>
            <a:r>
              <a:rPr lang="ja-JP" altLang="en-US" sz="1400" b="1" dirty="0">
                <a:solidFill>
                  <a:schemeClr val="bg2">
                    <a:lumMod val="25000"/>
                  </a:schemeClr>
                </a:solidFill>
                <a:latin typeface="HG丸ｺﾞｼｯｸM-PRO" pitchFamily="50" charset="-128"/>
                <a:ea typeface="HG丸ｺﾞｼｯｸM-PRO" pitchFamily="50" charset="-128"/>
              </a:rPr>
              <a:t>環境マネジメント</a:t>
            </a:r>
            <a:r>
              <a:rPr lang="ja-JP" altLang="en-US" sz="1400" b="1" dirty="0" smtClean="0">
                <a:solidFill>
                  <a:schemeClr val="bg2">
                    <a:lumMod val="25000"/>
                  </a:schemeClr>
                </a:solidFill>
                <a:latin typeface="HG丸ｺﾞｼｯｸM-PRO" pitchFamily="50" charset="-128"/>
                <a:ea typeface="HG丸ｺﾞｼｯｸM-PRO" pitchFamily="50" charset="-128"/>
              </a:rPr>
              <a:t>学科の活動は下記ホームページをご覧ください</a:t>
            </a:r>
            <a:endParaRPr lang="en-US" altLang="ja-JP" sz="1400" b="1" dirty="0" smtClean="0">
              <a:solidFill>
                <a:schemeClr val="bg2">
                  <a:lumMod val="25000"/>
                </a:schemeClr>
              </a:solidFill>
              <a:latin typeface="HG丸ｺﾞｼｯｸM-PRO" pitchFamily="50" charset="-128"/>
              <a:ea typeface="HG丸ｺﾞｼｯｸM-PRO" pitchFamily="50" charset="-128"/>
            </a:endParaRPr>
          </a:p>
          <a:p>
            <a:pPr algn="ctr">
              <a:spcBef>
                <a:spcPts val="600"/>
              </a:spcBef>
            </a:pPr>
            <a:r>
              <a:rPr lang="en-US" altLang="ja-JP" sz="1200" dirty="0" smtClean="0">
                <a:solidFill>
                  <a:srgbClr val="FF3300"/>
                </a:solidFill>
                <a:latin typeface="HG丸ｺﾞｼｯｸM-PRO" pitchFamily="50" charset="-128"/>
                <a:ea typeface="HG丸ｺﾞｼｯｸM-PRO" pitchFamily="50" charset="-128"/>
              </a:rPr>
              <a:t>http://www2.mmc.atomi.ac.jp/~life-environment/</a:t>
            </a:r>
          </a:p>
          <a:p>
            <a:pPr>
              <a:lnSpc>
                <a:spcPct val="150000"/>
              </a:lnSpc>
              <a:spcBef>
                <a:spcPts val="600"/>
              </a:spcBef>
            </a:pPr>
            <a:r>
              <a:rPr kumimoji="1" lang="ja-JP" altLang="en-US" sz="1200" dirty="0" smtClean="0">
                <a:solidFill>
                  <a:srgbClr val="FF3300"/>
                </a:solidFill>
                <a:latin typeface="HG丸ｺﾞｼｯｸM-PRO" pitchFamily="50" charset="-128"/>
                <a:ea typeface="HG丸ｺﾞｼｯｸM-PRO" pitchFamily="50" charset="-128"/>
              </a:rPr>
              <a:t>　</a:t>
            </a:r>
            <a:r>
              <a:rPr kumimoji="1" lang="ja-JP" altLang="en-US" sz="1100" dirty="0" smtClean="0">
                <a:solidFill>
                  <a:schemeClr val="bg2">
                    <a:lumMod val="25000"/>
                  </a:schemeClr>
                </a:solidFill>
                <a:latin typeface="HG丸ｺﾞｼｯｸM-PRO" pitchFamily="50" charset="-128"/>
                <a:ea typeface="HG丸ｺﾞｼｯｸM-PRO" pitchFamily="50" charset="-128"/>
              </a:rPr>
              <a:t>　　</a:t>
            </a:r>
            <a:r>
              <a:rPr kumimoji="1" lang="en-US" altLang="ja-JP" sz="1100" dirty="0" smtClean="0">
                <a:solidFill>
                  <a:schemeClr val="bg2">
                    <a:lumMod val="25000"/>
                  </a:schemeClr>
                </a:solidFill>
                <a:latin typeface="HG丸ｺﾞｼｯｸM-PRO" pitchFamily="50" charset="-128"/>
                <a:ea typeface="HG丸ｺﾞｼｯｸM-PRO" pitchFamily="50" charset="-128"/>
              </a:rPr>
              <a:t>1-2</a:t>
            </a:r>
            <a:r>
              <a:rPr kumimoji="1" lang="ja-JP" altLang="en-US" sz="1100" dirty="0" smtClean="0">
                <a:solidFill>
                  <a:schemeClr val="bg2">
                    <a:lumMod val="25000"/>
                  </a:schemeClr>
                </a:solidFill>
                <a:latin typeface="HG丸ｺﾞｼｯｸM-PRO" pitchFamily="50" charset="-128"/>
                <a:ea typeface="HG丸ｺﾞｼｯｸM-PRO" pitchFamily="50" charset="-128"/>
              </a:rPr>
              <a:t>年次 </a:t>
            </a:r>
            <a:r>
              <a:rPr lang="ja-JP" altLang="en-US" sz="1100" dirty="0" smtClean="0">
                <a:solidFill>
                  <a:schemeClr val="bg2">
                    <a:lumMod val="25000"/>
                  </a:schemeClr>
                </a:solidFill>
                <a:latin typeface="HG丸ｺﾞｼｯｸM-PRO" pitchFamily="50" charset="-128"/>
                <a:ea typeface="HG丸ｺﾞｼｯｸM-PRO" pitchFamily="50" charset="-128"/>
              </a:rPr>
              <a:t>＜新座キャンパス＞ </a:t>
            </a:r>
            <a:r>
              <a:rPr lang="en-US" altLang="ja-JP" sz="1100" dirty="0" smtClean="0">
                <a:solidFill>
                  <a:schemeClr val="bg2">
                    <a:lumMod val="25000"/>
                  </a:schemeClr>
                </a:solidFill>
                <a:latin typeface="HG丸ｺﾞｼｯｸM-PRO" pitchFamily="50" charset="-128"/>
                <a:ea typeface="HG丸ｺﾞｼｯｸM-PRO" pitchFamily="50" charset="-128"/>
              </a:rPr>
              <a:t>JR</a:t>
            </a:r>
            <a:r>
              <a:rPr lang="ja-JP" altLang="en-US" sz="1100" dirty="0" smtClean="0">
                <a:solidFill>
                  <a:schemeClr val="bg2">
                    <a:lumMod val="25000"/>
                  </a:schemeClr>
                </a:solidFill>
                <a:latin typeface="HG丸ｺﾞｼｯｸM-PRO" pitchFamily="50" charset="-128"/>
                <a:ea typeface="HG丸ｺﾞｼｯｸM-PRO" pitchFamily="50" charset="-128"/>
              </a:rPr>
              <a:t>武蔵野線 新座駅から学バス</a:t>
            </a:r>
            <a:r>
              <a:rPr lang="en-US" altLang="ja-JP" sz="1100" dirty="0" smtClean="0">
                <a:solidFill>
                  <a:schemeClr val="bg2">
                    <a:lumMod val="25000"/>
                  </a:schemeClr>
                </a:solidFill>
                <a:latin typeface="HG丸ｺﾞｼｯｸM-PRO" pitchFamily="50" charset="-128"/>
                <a:ea typeface="HG丸ｺﾞｼｯｸM-PRO" pitchFamily="50" charset="-128"/>
              </a:rPr>
              <a:t>7</a:t>
            </a:r>
            <a:r>
              <a:rPr lang="ja-JP" altLang="en-US" sz="1100" dirty="0" smtClean="0">
                <a:solidFill>
                  <a:schemeClr val="bg2">
                    <a:lumMod val="25000"/>
                  </a:schemeClr>
                </a:solidFill>
                <a:latin typeface="HG丸ｺﾞｼｯｸM-PRO" pitchFamily="50" charset="-128"/>
                <a:ea typeface="HG丸ｺﾞｼｯｸM-PRO" pitchFamily="50" charset="-128"/>
              </a:rPr>
              <a:t>分 </a:t>
            </a:r>
            <a:endParaRPr kumimoji="1" lang="en-US" altLang="ja-JP" sz="1100" dirty="0" smtClean="0">
              <a:solidFill>
                <a:schemeClr val="bg2">
                  <a:lumMod val="25000"/>
                </a:schemeClr>
              </a:solidFill>
              <a:latin typeface="HG丸ｺﾞｼｯｸM-PRO" pitchFamily="50" charset="-128"/>
              <a:ea typeface="HG丸ｺﾞｼｯｸM-PRO" pitchFamily="50" charset="-128"/>
            </a:endParaRPr>
          </a:p>
          <a:p>
            <a:r>
              <a:rPr lang="ja-JP" altLang="en-US" sz="1100" dirty="0" smtClean="0">
                <a:solidFill>
                  <a:schemeClr val="bg2">
                    <a:lumMod val="25000"/>
                  </a:schemeClr>
                </a:solidFill>
                <a:latin typeface="HG丸ｺﾞｼｯｸM-PRO" pitchFamily="50" charset="-128"/>
                <a:ea typeface="HG丸ｺﾞｼｯｸM-PRO" pitchFamily="50" charset="-128"/>
              </a:rPr>
              <a:t>　　　</a:t>
            </a:r>
            <a:r>
              <a:rPr lang="en-US" altLang="ja-JP" sz="1100" dirty="0" smtClean="0">
                <a:solidFill>
                  <a:schemeClr val="bg2">
                    <a:lumMod val="25000"/>
                  </a:schemeClr>
                </a:solidFill>
                <a:latin typeface="HG丸ｺﾞｼｯｸM-PRO" pitchFamily="50" charset="-128"/>
                <a:ea typeface="HG丸ｺﾞｼｯｸM-PRO" pitchFamily="50" charset="-128"/>
              </a:rPr>
              <a:t>3-4</a:t>
            </a:r>
            <a:r>
              <a:rPr lang="ja-JP" altLang="en-US" sz="1100" dirty="0" smtClean="0">
                <a:solidFill>
                  <a:schemeClr val="bg2">
                    <a:lumMod val="25000"/>
                  </a:schemeClr>
                </a:solidFill>
                <a:latin typeface="HG丸ｺﾞｼｯｸM-PRO" pitchFamily="50" charset="-128"/>
                <a:ea typeface="HG丸ｺﾞｼｯｸM-PRO" pitchFamily="50" charset="-128"/>
              </a:rPr>
              <a:t>年次 ＜文京キャンパス＞ 東京メトロ丸ノ内線 茗荷谷駅から徒歩</a:t>
            </a:r>
            <a:r>
              <a:rPr lang="en-US" altLang="ja-JP" sz="1100" dirty="0" smtClean="0">
                <a:solidFill>
                  <a:schemeClr val="bg2">
                    <a:lumMod val="25000"/>
                  </a:schemeClr>
                </a:solidFill>
                <a:latin typeface="HG丸ｺﾞｼｯｸM-PRO" pitchFamily="50" charset="-128"/>
                <a:ea typeface="HG丸ｺﾞｼｯｸM-PRO" pitchFamily="50" charset="-128"/>
              </a:rPr>
              <a:t>2</a:t>
            </a:r>
            <a:r>
              <a:rPr lang="ja-JP" altLang="en-US" sz="1100" dirty="0" smtClean="0">
                <a:solidFill>
                  <a:schemeClr val="bg2">
                    <a:lumMod val="25000"/>
                  </a:schemeClr>
                </a:solidFill>
                <a:latin typeface="HG丸ｺﾞｼｯｸM-PRO" pitchFamily="50" charset="-128"/>
                <a:ea typeface="HG丸ｺﾞｼｯｸM-PRO" pitchFamily="50" charset="-128"/>
              </a:rPr>
              <a:t>分 </a:t>
            </a:r>
            <a:endParaRPr kumimoji="1" lang="en-US" altLang="ja-JP" sz="1100" dirty="0">
              <a:solidFill>
                <a:schemeClr val="bg2">
                  <a:lumMod val="25000"/>
                </a:schemeClr>
              </a:solidFill>
              <a:latin typeface="HG丸ｺﾞｼｯｸM-PRO" pitchFamily="50" charset="-128"/>
              <a:ea typeface="HG丸ｺﾞｼｯｸM-PRO" pitchFamily="50" charset="-128"/>
            </a:endParaRPr>
          </a:p>
        </p:txBody>
      </p:sp>
      <p:pic>
        <p:nvPicPr>
          <p:cNvPr id="1026" name="Picture 2" descr="C:\Users\Naoko\AppData\Local\Temp\WLMDSS.tmp\WLM9E7D.tmp\kmanageHPqrcode.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80179" y="7884368"/>
            <a:ext cx="720080" cy="720080"/>
          </a:xfrm>
          <a:prstGeom prst="rect">
            <a:avLst/>
          </a:prstGeom>
          <a:noFill/>
          <a:extLst>
            <a:ext uri="{909E8E84-426E-40DD-AFC4-6F175D3DCCD1}">
              <a14:hiddenFill xmlns:a14="http://schemas.microsoft.com/office/drawing/2010/main">
                <a:solidFill>
                  <a:srgbClr val="FFFFFF"/>
                </a:solidFill>
              </a14:hiddenFill>
            </a:ext>
          </a:extLst>
        </p:spPr>
      </p:pic>
      <p:sp>
        <p:nvSpPr>
          <p:cNvPr id="1024" name="テキスト ボックス 1023"/>
          <p:cNvSpPr txBox="1"/>
          <p:nvPr/>
        </p:nvSpPr>
        <p:spPr>
          <a:xfrm>
            <a:off x="5373216" y="8604448"/>
            <a:ext cx="1291047" cy="215444"/>
          </a:xfrm>
          <a:prstGeom prst="rect">
            <a:avLst/>
          </a:prstGeom>
          <a:noFill/>
        </p:spPr>
        <p:txBody>
          <a:bodyPr wrap="square" rtlCol="0">
            <a:spAutoFit/>
          </a:bodyPr>
          <a:lstStyle/>
          <a:p>
            <a:r>
              <a:rPr lang="ja-JP" altLang="en-US" sz="800" dirty="0">
                <a:solidFill>
                  <a:schemeClr val="bg2">
                    <a:lumMod val="25000"/>
                  </a:schemeClr>
                </a:solidFill>
              </a:rPr>
              <a:t>携帯</a:t>
            </a:r>
            <a:r>
              <a:rPr lang="ja-JP" altLang="en-US" sz="800" dirty="0" smtClean="0">
                <a:solidFill>
                  <a:schemeClr val="bg2">
                    <a:lumMod val="25000"/>
                  </a:schemeClr>
                </a:solidFill>
              </a:rPr>
              <a:t>から</a:t>
            </a:r>
            <a:r>
              <a:rPr lang="en-US" altLang="ja-JP" sz="800" dirty="0" smtClean="0">
                <a:solidFill>
                  <a:schemeClr val="bg2">
                    <a:lumMod val="25000"/>
                  </a:schemeClr>
                </a:solidFill>
              </a:rPr>
              <a:t>HP</a:t>
            </a:r>
            <a:r>
              <a:rPr lang="ja-JP" altLang="en-US" sz="800" dirty="0" smtClean="0">
                <a:solidFill>
                  <a:schemeClr val="bg2">
                    <a:lumMod val="25000"/>
                  </a:schemeClr>
                </a:solidFill>
              </a:rPr>
              <a:t>にアクセス！</a:t>
            </a:r>
            <a:endParaRPr kumimoji="1" lang="ja-JP" altLang="en-US" sz="800" dirty="0">
              <a:solidFill>
                <a:schemeClr val="bg2">
                  <a:lumMod val="25000"/>
                </a:schemeClr>
              </a:solidFill>
            </a:endParaRPr>
          </a:p>
        </p:txBody>
      </p:sp>
      <p:pic>
        <p:nvPicPr>
          <p:cNvPr id="1027" name="図 10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7935" y="5429489"/>
            <a:ext cx="1839559" cy="13796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1" name="図 10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1070" y="5429489"/>
            <a:ext cx="1839560" cy="13796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42" name="フローチャート : 定義済み処理 1041"/>
          <p:cNvSpPr/>
          <p:nvPr/>
        </p:nvSpPr>
        <p:spPr>
          <a:xfrm>
            <a:off x="404664" y="4572000"/>
            <a:ext cx="6014526" cy="720080"/>
          </a:xfrm>
          <a:prstGeom prst="flowChartPredefinedProcess">
            <a:avLst/>
          </a:prstGeom>
          <a:solidFill>
            <a:srgbClr val="F79D53"/>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AR P黒丸ＰＯＰ体H" pitchFamily="50" charset="-128"/>
                <a:ea typeface="AR P黒丸ＰＯＰ体H" pitchFamily="50" charset="-128"/>
              </a:rPr>
              <a:t>石渡ゼミの活動</a:t>
            </a:r>
            <a:endParaRPr lang="en-US" altLang="ja-JP" sz="1400" dirty="0" smtClean="0">
              <a:latin typeface="AR P黒丸ＰＯＰ体H" pitchFamily="50" charset="-128"/>
              <a:ea typeface="AR P黒丸ＰＯＰ体H" pitchFamily="50" charset="-128"/>
            </a:endParaRPr>
          </a:p>
          <a:p>
            <a:pPr algn="ctr"/>
            <a:r>
              <a:rPr lang="ja-JP" altLang="en-US" sz="1400" dirty="0">
                <a:latin typeface="AR P黒丸ＰＯＰ体H" pitchFamily="50" charset="-128"/>
                <a:ea typeface="AR P黒丸ＰＯＰ体H" pitchFamily="50" charset="-128"/>
              </a:rPr>
              <a:t>食</a:t>
            </a:r>
            <a:r>
              <a:rPr lang="ja-JP" altLang="en-US" sz="1400" dirty="0" smtClean="0">
                <a:latin typeface="AR P黒丸ＰＯＰ体H" pitchFamily="50" charset="-128"/>
                <a:ea typeface="AR P黒丸ＰＯＰ体H" pitchFamily="50" charset="-128"/>
              </a:rPr>
              <a:t>を通じた地域活性化に取り組む</a:t>
            </a:r>
            <a:endParaRPr lang="en-US" altLang="ja-JP" sz="1400" dirty="0">
              <a:latin typeface="AR P黒丸ＰＯＰ体H" pitchFamily="50" charset="-128"/>
              <a:ea typeface="AR P黒丸ＰＯＰ体H" pitchFamily="50" charset="-128"/>
            </a:endParaRPr>
          </a:p>
          <a:p>
            <a:pPr algn="ctr"/>
            <a:r>
              <a:rPr lang="ja-JP" altLang="en-US" sz="1400" dirty="0" smtClean="0">
                <a:latin typeface="AR P黒丸ＰＯＰ体H" pitchFamily="50" charset="-128"/>
                <a:ea typeface="AR P黒丸ＰＯＰ体H" pitchFamily="50" charset="-128"/>
              </a:rPr>
              <a:t>「川口</a:t>
            </a:r>
            <a:r>
              <a:rPr lang="en-US" altLang="ja-JP" sz="1400" dirty="0" smtClean="0">
                <a:latin typeface="AR P黒丸ＰＯＰ体H" pitchFamily="50" charset="-128"/>
                <a:ea typeface="AR P黒丸ＰＯＰ体H" pitchFamily="50" charset="-128"/>
              </a:rPr>
              <a:t>B</a:t>
            </a:r>
            <a:r>
              <a:rPr lang="ja-JP" altLang="en-US" sz="1400" dirty="0" smtClean="0">
                <a:latin typeface="AR P黒丸ＰＯＰ体H" pitchFamily="50" charset="-128"/>
                <a:ea typeface="AR P黒丸ＰＯＰ体H" pitchFamily="50" charset="-128"/>
              </a:rPr>
              <a:t>級グルメフェスティバル」</a:t>
            </a:r>
            <a:endParaRPr lang="ja-JP" altLang="en-US" sz="1400" dirty="0">
              <a:latin typeface="AR P黒丸ＰＯＰ体H" pitchFamily="50" charset="-128"/>
              <a:ea typeface="AR P黒丸ＰＯＰ体H" pitchFamily="50" charset="-128"/>
            </a:endParaRPr>
          </a:p>
        </p:txBody>
      </p:sp>
      <p:grpSp>
        <p:nvGrpSpPr>
          <p:cNvPr id="3" name="グループ化 2"/>
          <p:cNvGrpSpPr/>
          <p:nvPr/>
        </p:nvGrpSpPr>
        <p:grpSpPr>
          <a:xfrm>
            <a:off x="387591" y="2915816"/>
            <a:ext cx="6120680" cy="650116"/>
            <a:chOff x="404664" y="427184"/>
            <a:chExt cx="6120680" cy="650116"/>
          </a:xfrm>
        </p:grpSpPr>
        <p:sp>
          <p:nvSpPr>
            <p:cNvPr id="26" name="正方形/長方形 25"/>
            <p:cNvSpPr/>
            <p:nvPr/>
          </p:nvSpPr>
          <p:spPr>
            <a:xfrm>
              <a:off x="1052736" y="427184"/>
              <a:ext cx="5472608" cy="584775"/>
            </a:xfrm>
            <a:prstGeom prst="rect">
              <a:avLst/>
            </a:prstGeom>
            <a:noFill/>
          </p:spPr>
          <p:txBody>
            <a:bodyPr wrap="square" lIns="91440" tIns="45720" rIns="91440" bIns="45720">
              <a:spAutoFit/>
            </a:bodyPr>
            <a:lstStyle/>
            <a:p>
              <a:pPr algn="ctr"/>
              <a:r>
                <a:rPr lang="ja-JP" altLang="en-US" sz="16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生活</a:t>
              </a:r>
              <a:r>
                <a:rPr lang="ja-JP" altLang="en-US" sz="1600" b="1" cap="all" dirty="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環境マネジメント</a:t>
              </a:r>
              <a:r>
                <a:rPr lang="ja-JP" altLang="en-US" sz="16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学科の学生達は授業で得た知識を</a:t>
              </a:r>
              <a:endParaRPr lang="en-US" altLang="ja-JP" sz="16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endParaRPr>
            </a:p>
            <a:p>
              <a:pPr algn="ctr"/>
              <a:r>
                <a:rPr lang="ja-JP" altLang="en-US" sz="16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実践的に学ぶため学内外で様々な活動に取り組んでいます</a:t>
              </a:r>
              <a:endParaRPr lang="en-US" altLang="ja-JP" sz="16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endParaRPr>
            </a:p>
          </p:txBody>
        </p:sp>
        <p:pic>
          <p:nvPicPr>
            <p:cNvPr id="1043" name="図 1042"/>
            <p:cNvPicPr>
              <a:picLocks noChangeAspect="1"/>
            </p:cNvPicPr>
            <p:nvPr/>
          </p:nvPicPr>
          <p:blipFill>
            <a:blip r:embed="rId5" cstate="print">
              <a:extLst>
                <a:ext uri="{BEBA8EAE-BF5A-486C-A8C5-ECC9F3942E4B}">
                  <a14:imgProps xmlns:a14="http://schemas.microsoft.com/office/drawing/2010/main">
                    <a14:imgLayer r:embed="rId6">
                      <a14:imgEffect>
                        <a14:artisticCrisscrossEtching/>
                      </a14:imgEffect>
                    </a14:imgLayer>
                  </a14:imgProps>
                </a:ext>
                <a:ext uri="{28A0092B-C50C-407E-A947-70E740481C1C}">
                  <a14:useLocalDpi xmlns:a14="http://schemas.microsoft.com/office/drawing/2010/main" val="0"/>
                </a:ext>
              </a:extLst>
            </a:blip>
            <a:stretch>
              <a:fillRect/>
            </a:stretch>
          </p:blipFill>
          <p:spPr>
            <a:xfrm>
              <a:off x="404664" y="427184"/>
              <a:ext cx="658416" cy="650116"/>
            </a:xfrm>
            <a:prstGeom prst="rect">
              <a:avLst/>
            </a:prstGeom>
          </p:spPr>
        </p:pic>
      </p:grpSp>
      <p:pic>
        <p:nvPicPr>
          <p:cNvPr id="1037" name="図 10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40666" y="1144935"/>
            <a:ext cx="1891139" cy="14183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8" name="図 10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87163" y="1144935"/>
            <a:ext cx="1891139" cy="14183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4" name="フローチャート : 定義済み処理 53"/>
          <p:cNvSpPr/>
          <p:nvPr/>
        </p:nvSpPr>
        <p:spPr>
          <a:xfrm>
            <a:off x="382707" y="323528"/>
            <a:ext cx="6014526" cy="720080"/>
          </a:xfrm>
          <a:prstGeom prst="flowChartPredefinedProcess">
            <a:avLst/>
          </a:prstGeom>
          <a:solidFill>
            <a:schemeClr val="accent2">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AR P黒丸ＰＯＰ体H" pitchFamily="50" charset="-128"/>
                <a:ea typeface="AR P黒丸ＰＯＰ体H" pitchFamily="50" charset="-128"/>
              </a:rPr>
              <a:t>内村ゼミの活動</a:t>
            </a:r>
            <a:endParaRPr kumimoji="1" lang="en-US" altLang="ja-JP" sz="1400" dirty="0" smtClean="0">
              <a:latin typeface="AR P黒丸ＰＯＰ体H" pitchFamily="50" charset="-128"/>
              <a:ea typeface="AR P黒丸ＰＯＰ体H" pitchFamily="50" charset="-128"/>
            </a:endParaRPr>
          </a:p>
          <a:p>
            <a:pPr algn="ctr"/>
            <a:r>
              <a:rPr lang="ja-JP" altLang="en-US" sz="1400" dirty="0" smtClean="0">
                <a:latin typeface="AR P黒丸ＰＯＰ体H" pitchFamily="50" charset="-128"/>
                <a:ea typeface="AR P黒丸ＰＯＰ体H" pitchFamily="50" charset="-128"/>
              </a:rPr>
              <a:t>いらなくなった衣服をリメイクしたファッションショー</a:t>
            </a:r>
            <a:endParaRPr lang="en-US" altLang="ja-JP" sz="1400" dirty="0" smtClean="0">
              <a:latin typeface="AR P黒丸ＰＯＰ体H" pitchFamily="50" charset="-128"/>
              <a:ea typeface="AR P黒丸ＰＯＰ体H" pitchFamily="50" charset="-128"/>
            </a:endParaRPr>
          </a:p>
          <a:p>
            <a:pPr algn="ctr"/>
            <a:r>
              <a:rPr kumimoji="1" lang="ja-JP" altLang="en-US" sz="1400" dirty="0" smtClean="0">
                <a:latin typeface="AR P黒丸ＰＯＰ体H" pitchFamily="50" charset="-128"/>
                <a:ea typeface="AR P黒丸ＰＯＰ体H" pitchFamily="50" charset="-128"/>
              </a:rPr>
              <a:t>「跡見ガールズ・コレクション　</a:t>
            </a:r>
            <a:r>
              <a:rPr kumimoji="1" lang="en-US" altLang="ja-JP" sz="1400" dirty="0" smtClean="0">
                <a:latin typeface="AR P黒丸ＰＯＰ体H" pitchFamily="50" charset="-128"/>
                <a:ea typeface="AR P黒丸ＰＯＰ体H" pitchFamily="50" charset="-128"/>
              </a:rPr>
              <a:t>AGC </a:t>
            </a:r>
            <a:r>
              <a:rPr kumimoji="1" lang="ja-JP" altLang="en-US" sz="1400" dirty="0" smtClean="0">
                <a:latin typeface="AR P黒丸ＰＯＰ体H" pitchFamily="50" charset="-128"/>
                <a:ea typeface="AR P黒丸ＰＯＰ体H" pitchFamily="50" charset="-128"/>
              </a:rPr>
              <a:t>」</a:t>
            </a:r>
            <a:endParaRPr kumimoji="1" lang="ja-JP" altLang="en-US" sz="1400" dirty="0">
              <a:latin typeface="AR P黒丸ＰＯＰ体H" pitchFamily="50" charset="-128"/>
              <a:ea typeface="AR P黒丸ＰＯＰ体H" pitchFamily="50" charset="-128"/>
            </a:endParaRPr>
          </a:p>
        </p:txBody>
      </p:sp>
      <p:pic>
        <p:nvPicPr>
          <p:cNvPr id="16" name="図 15"/>
          <p:cNvPicPr>
            <a:picLocks noChangeAspect="1"/>
          </p:cNvPicPr>
          <p:nvPr/>
        </p:nvPicPr>
        <p:blipFill>
          <a:blip r:embed="rId9" cstate="print">
            <a:extLst/>
          </a:blip>
          <a:stretch>
            <a:fillRect/>
          </a:stretch>
        </p:blipFill>
        <p:spPr>
          <a:xfrm>
            <a:off x="454715" y="1162491"/>
            <a:ext cx="1875055" cy="14007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図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495507" y="5429615"/>
            <a:ext cx="1871935" cy="14039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テキスト ボックス 1"/>
          <p:cNvSpPr txBox="1"/>
          <p:nvPr/>
        </p:nvSpPr>
        <p:spPr>
          <a:xfrm>
            <a:off x="404664" y="3567976"/>
            <a:ext cx="6003667" cy="923330"/>
          </a:xfrm>
          <a:prstGeom prst="rect">
            <a:avLst/>
          </a:prstGeom>
          <a:noFill/>
        </p:spPr>
        <p:txBody>
          <a:bodyPr wrap="square" rtlCol="0">
            <a:spAutoFit/>
          </a:bodyPr>
          <a:lstStyle/>
          <a:p>
            <a:r>
              <a:rPr lang="ja-JP" altLang="en-US" sz="1100" dirty="0" smtClean="0">
                <a:solidFill>
                  <a:srgbClr val="336600"/>
                </a:solidFill>
                <a:latin typeface="HG丸ｺﾞｼｯｸM-PRO" pitchFamily="50" charset="-128"/>
                <a:ea typeface="HG丸ｺﾞｼｯｸM-PRO" pitchFamily="50" charset="-128"/>
              </a:rPr>
              <a:t>生活環境マネジメント学科では身近な生活「衣食住」への関心をスタートとして、地球環境保全と社会の発展に貢献できるビジネスを提案できる人材を育てます。</a:t>
            </a:r>
            <a:endParaRPr lang="en-US" altLang="ja-JP" sz="1100" dirty="0">
              <a:solidFill>
                <a:srgbClr val="336600"/>
              </a:solidFill>
              <a:latin typeface="HG丸ｺﾞｼｯｸM-PRO" pitchFamily="50" charset="-128"/>
              <a:ea typeface="HG丸ｺﾞｼｯｸM-PRO" pitchFamily="50" charset="-128"/>
            </a:endParaRPr>
          </a:p>
          <a:p>
            <a:pPr>
              <a:spcBef>
                <a:spcPts val="600"/>
              </a:spcBef>
            </a:pPr>
            <a:r>
              <a:rPr lang="ja-JP" altLang="en-US" sz="1100" dirty="0" smtClean="0">
                <a:solidFill>
                  <a:srgbClr val="336600"/>
                </a:solidFill>
                <a:latin typeface="HG丸ｺﾞｼｯｸM-PRO" pitchFamily="50" charset="-128"/>
                <a:ea typeface="HG丸ｺﾞｼｯｸM-PRO" pitchFamily="50" charset="-128"/>
              </a:rPr>
              <a:t>　◇ </a:t>
            </a:r>
            <a:r>
              <a:rPr lang="en-US" altLang="ja-JP" sz="1100" dirty="0" smtClean="0">
                <a:solidFill>
                  <a:srgbClr val="336600"/>
                </a:solidFill>
                <a:latin typeface="HG丸ｺﾞｼｯｸM-PRO" pitchFamily="50" charset="-128"/>
                <a:ea typeface="HG丸ｺﾞｼｯｸM-PRO" pitchFamily="50" charset="-128"/>
              </a:rPr>
              <a:t>1-2</a:t>
            </a:r>
            <a:r>
              <a:rPr lang="ja-JP" altLang="en-US" sz="1100" dirty="0" smtClean="0">
                <a:solidFill>
                  <a:srgbClr val="336600"/>
                </a:solidFill>
                <a:latin typeface="HG丸ｺﾞｼｯｸM-PRO" pitchFamily="50" charset="-128"/>
                <a:ea typeface="HG丸ｺﾞｼｯｸM-PRO" pitchFamily="50" charset="-128"/>
              </a:rPr>
              <a:t>年次： 環境や社会と</a:t>
            </a:r>
            <a:r>
              <a:rPr lang="ja-JP" altLang="en-US" sz="1100" dirty="0">
                <a:solidFill>
                  <a:srgbClr val="336600"/>
                </a:solidFill>
                <a:latin typeface="HG丸ｺﾞｼｯｸM-PRO" pitchFamily="50" charset="-128"/>
                <a:ea typeface="HG丸ｺﾞｼｯｸM-PRO" pitchFamily="50" charset="-128"/>
              </a:rPr>
              <a:t>共生</a:t>
            </a:r>
            <a:r>
              <a:rPr lang="ja-JP" altLang="en-US" sz="1100" dirty="0" smtClean="0">
                <a:solidFill>
                  <a:srgbClr val="336600"/>
                </a:solidFill>
                <a:latin typeface="HG丸ｺﾞｼｯｸM-PRO" pitchFamily="50" charset="-128"/>
                <a:ea typeface="HG丸ｺﾞｼｯｸM-PRO" pitchFamily="50" charset="-128"/>
              </a:rPr>
              <a:t>できるビジネスの基礎を学びます</a:t>
            </a:r>
            <a:endParaRPr lang="en-US" altLang="ja-JP" sz="1100" dirty="0" smtClean="0">
              <a:solidFill>
                <a:srgbClr val="336600"/>
              </a:solidFill>
              <a:latin typeface="HG丸ｺﾞｼｯｸM-PRO" pitchFamily="50" charset="-128"/>
              <a:ea typeface="HG丸ｺﾞｼｯｸM-PRO" pitchFamily="50" charset="-128"/>
            </a:endParaRPr>
          </a:p>
          <a:p>
            <a:pPr>
              <a:spcBef>
                <a:spcPts val="600"/>
              </a:spcBef>
            </a:pPr>
            <a:r>
              <a:rPr lang="ja-JP" altLang="en-US" sz="1100" dirty="0">
                <a:solidFill>
                  <a:srgbClr val="336600"/>
                </a:solidFill>
                <a:latin typeface="HG丸ｺﾞｼｯｸM-PRO" pitchFamily="50" charset="-128"/>
                <a:ea typeface="HG丸ｺﾞｼｯｸM-PRO" pitchFamily="50" charset="-128"/>
              </a:rPr>
              <a:t>　</a:t>
            </a:r>
            <a:r>
              <a:rPr lang="ja-JP" altLang="en-US" sz="1100" dirty="0" smtClean="0">
                <a:solidFill>
                  <a:srgbClr val="336600"/>
                </a:solidFill>
                <a:latin typeface="HG丸ｺﾞｼｯｸM-PRO" pitchFamily="50" charset="-128"/>
                <a:ea typeface="HG丸ｺﾞｼｯｸM-PRO" pitchFamily="50" charset="-128"/>
              </a:rPr>
              <a:t>◇ </a:t>
            </a:r>
            <a:r>
              <a:rPr lang="en-US" altLang="ja-JP" sz="1100" dirty="0" smtClean="0">
                <a:solidFill>
                  <a:srgbClr val="336600"/>
                </a:solidFill>
                <a:latin typeface="HG丸ｺﾞｼｯｸM-PRO" pitchFamily="50" charset="-128"/>
                <a:ea typeface="HG丸ｺﾞｼｯｸM-PRO" pitchFamily="50" charset="-128"/>
              </a:rPr>
              <a:t>3-4</a:t>
            </a:r>
            <a:r>
              <a:rPr lang="ja-JP" altLang="en-US" sz="1100" dirty="0" smtClean="0">
                <a:solidFill>
                  <a:srgbClr val="336600"/>
                </a:solidFill>
                <a:latin typeface="HG丸ｺﾞｼｯｸM-PRO" pitchFamily="50" charset="-128"/>
                <a:ea typeface="HG丸ｺﾞｼｯｸM-PRO" pitchFamily="50" charset="-128"/>
              </a:rPr>
              <a:t>年次： 衣食住と環境問題の知識を深め、エコビジネスを提案できる力を養います</a:t>
            </a:r>
          </a:p>
        </p:txBody>
      </p:sp>
    </p:spTree>
    <p:extLst>
      <p:ext uri="{BB962C8B-B14F-4D97-AF65-F5344CB8AC3E}">
        <p14:creationId xmlns:p14="http://schemas.microsoft.com/office/powerpoint/2010/main" val="205165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0648" y="971600"/>
            <a:ext cx="6359016" cy="6264696"/>
          </a:xfrm>
          <a:prstGeom prst="rect">
            <a:avLst/>
          </a:prstGeom>
        </p:spPr>
        <p:style>
          <a:lnRef idx="1">
            <a:schemeClr val="accent3"/>
          </a:lnRef>
          <a:fillRef idx="3">
            <a:schemeClr val="accent3"/>
          </a:fillRef>
          <a:effectRef idx="2">
            <a:schemeClr val="accent3"/>
          </a:effectRef>
          <a:fontRef idx="minor">
            <a:schemeClr val="lt1"/>
          </a:fontRef>
        </p:style>
        <p:txBody>
          <a:bodyPr tIns="108000" rtlCol="0" anchor="t" anchorCtr="0"/>
          <a:lstStyle/>
          <a:p>
            <a:pPr algn="ctr"/>
            <a:r>
              <a:rPr kumimoji="1" lang="ja-JP" altLang="en-US" sz="1400" b="1" dirty="0" smtClean="0">
                <a:latin typeface="Ｃ＆Ｇブーケ" pitchFamily="65" charset="-128"/>
                <a:ea typeface="Ｃ＆Ｇブーケ" pitchFamily="65" charset="-128"/>
              </a:rPr>
              <a:t>就職内定者</a:t>
            </a:r>
            <a:r>
              <a:rPr kumimoji="1" lang="ja-JP" altLang="en-US" sz="1400" b="1" dirty="0" smtClean="0">
                <a:latin typeface="Ｃ＆Ｇブーケ" pitchFamily="65" charset="-128"/>
                <a:ea typeface="Ｃ＆Ｇブーケ" pitchFamily="65" charset="-128"/>
              </a:rPr>
              <a:t>に聞きました･･･</a:t>
            </a:r>
            <a:endParaRPr kumimoji="1" lang="ja-JP" altLang="en-US" sz="1400" b="1" dirty="0">
              <a:latin typeface="Ｃ＆Ｇブーケ" pitchFamily="65" charset="-128"/>
              <a:ea typeface="Ｃ＆Ｇブーケ" pitchFamily="65" charset="-128"/>
            </a:endParaRPr>
          </a:p>
        </p:txBody>
      </p:sp>
      <p:sp>
        <p:nvSpPr>
          <p:cNvPr id="8" name="正方形/長方形 7"/>
          <p:cNvSpPr/>
          <p:nvPr/>
        </p:nvSpPr>
        <p:spPr>
          <a:xfrm>
            <a:off x="116632" y="107504"/>
            <a:ext cx="6624736" cy="8928992"/>
          </a:xfrm>
          <a:prstGeom prst="rect">
            <a:avLst/>
          </a:prstGeom>
          <a:noFill/>
          <a:ln w="3175">
            <a:solidFill>
              <a:srgbClr val="92D050"/>
            </a:solidFill>
            <a:prstDash val="dashDot"/>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81980" y="179512"/>
            <a:ext cx="6237312" cy="738664"/>
          </a:xfrm>
          <a:prstGeom prst="rect">
            <a:avLst/>
          </a:prstGeom>
          <a:noFill/>
        </p:spPr>
        <p:txBody>
          <a:bodyPr wrap="square" lIns="91440" tIns="45720" rIns="91440" bIns="45720">
            <a:spAutoFit/>
          </a:bodyPr>
          <a:lstStyle/>
          <a:p>
            <a:pPr algn="ctr"/>
            <a:r>
              <a:rPr lang="ja-JP" altLang="en-US"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生活</a:t>
            </a:r>
            <a:r>
              <a:rPr lang="ja-JP" altLang="en-US" sz="1400" b="1" cap="all" dirty="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環境マネジメント</a:t>
            </a:r>
            <a:r>
              <a:rPr lang="ja-JP" altLang="en-US"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学科では</a:t>
            </a:r>
            <a:endParaRPr lang="en-US" altLang="ja-JP"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endParaRPr>
          </a:p>
          <a:p>
            <a:pPr algn="ctr"/>
            <a:r>
              <a:rPr lang="ja-JP" altLang="en-US"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ファッション・食・住から環境に優しい経営を学び</a:t>
            </a:r>
            <a:endParaRPr lang="en-US" altLang="ja-JP"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endParaRPr>
          </a:p>
          <a:p>
            <a:pPr algn="ctr"/>
            <a:r>
              <a:rPr lang="ja-JP" altLang="en-US" sz="1400" b="1" cap="all" dirty="0" smtClean="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rPr>
              <a:t>生活関連企業への就職を目指します</a:t>
            </a:r>
            <a:endParaRPr lang="ja-JP" altLang="en-US" sz="1400" b="1" cap="all" dirty="0">
              <a:ln w="9000" cmpd="sng">
                <a:solidFill>
                  <a:schemeClr val="accent3">
                    <a:lumMod val="75000"/>
                  </a:schemeClr>
                </a:solidFill>
                <a:prstDash val="solid"/>
              </a:ln>
              <a:solidFill>
                <a:srgbClr val="336600"/>
              </a:solidFill>
              <a:effectLst>
                <a:reflection blurRad="12700" stA="28000" endPos="45000" dist="1000" dir="5400000" sy="-100000" algn="bl" rotWithShape="0"/>
              </a:effectLst>
              <a:latin typeface="Ｃ＆Ｇブーケ" pitchFamily="65" charset="-128"/>
              <a:ea typeface="Ｃ＆Ｇブーケ" pitchFamily="65" charset="-128"/>
            </a:endParaRPr>
          </a:p>
        </p:txBody>
      </p:sp>
      <p:sp>
        <p:nvSpPr>
          <p:cNvPr id="31" name="正方形/長方形 30"/>
          <p:cNvSpPr/>
          <p:nvPr/>
        </p:nvSpPr>
        <p:spPr>
          <a:xfrm>
            <a:off x="260648" y="7308304"/>
            <a:ext cx="6359016" cy="1584176"/>
          </a:xfrm>
          <a:prstGeom prst="rect">
            <a:avLst/>
          </a:prstGeom>
          <a:solidFill>
            <a:schemeClr val="accent3">
              <a:lumMod val="60000"/>
              <a:lumOff val="40000"/>
              <a:tint val="66000"/>
              <a:satMod val="1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0" rtlCol="0" anchor="ctr"/>
          <a:lstStyle/>
          <a:p>
            <a:pPr algn="ctr"/>
            <a:r>
              <a:rPr lang="ja-JP" altLang="en-US" sz="1400" b="1" dirty="0">
                <a:solidFill>
                  <a:schemeClr val="bg2">
                    <a:lumMod val="25000"/>
                  </a:schemeClr>
                </a:solidFill>
                <a:latin typeface="HG丸ｺﾞｼｯｸM-PRO" pitchFamily="50" charset="-128"/>
                <a:ea typeface="HG丸ｺﾞｼｯｸM-PRO" pitchFamily="50" charset="-128"/>
              </a:rPr>
              <a:t>跡見</a:t>
            </a:r>
            <a:r>
              <a:rPr lang="ja-JP" altLang="en-US" sz="1400" b="1" dirty="0" smtClean="0">
                <a:solidFill>
                  <a:schemeClr val="bg2">
                    <a:lumMod val="25000"/>
                  </a:schemeClr>
                </a:solidFill>
                <a:latin typeface="HG丸ｺﾞｼｯｸM-PRO" pitchFamily="50" charset="-128"/>
                <a:ea typeface="HG丸ｺﾞｼｯｸM-PRO" pitchFamily="50" charset="-128"/>
              </a:rPr>
              <a:t>学園</a:t>
            </a:r>
            <a:r>
              <a:rPr lang="ja-JP" altLang="en-US" sz="1400" b="1" dirty="0">
                <a:solidFill>
                  <a:schemeClr val="bg2">
                    <a:lumMod val="25000"/>
                  </a:schemeClr>
                </a:solidFill>
                <a:latin typeface="HG丸ｺﾞｼｯｸM-PRO" pitchFamily="50" charset="-128"/>
                <a:ea typeface="HG丸ｺﾞｼｯｸM-PRO" pitchFamily="50" charset="-128"/>
              </a:rPr>
              <a:t>女子</a:t>
            </a:r>
            <a:r>
              <a:rPr lang="ja-JP" altLang="en-US" sz="1400" b="1" dirty="0" smtClean="0">
                <a:solidFill>
                  <a:schemeClr val="bg2">
                    <a:lumMod val="25000"/>
                  </a:schemeClr>
                </a:solidFill>
                <a:latin typeface="HG丸ｺﾞｼｯｸM-PRO" pitchFamily="50" charset="-128"/>
                <a:ea typeface="HG丸ｺﾞｼｯｸM-PRO" pitchFamily="50" charset="-128"/>
              </a:rPr>
              <a:t>大学マネジメント学部</a:t>
            </a:r>
            <a:r>
              <a:rPr kumimoji="1" lang="ja-JP" altLang="en-US" sz="1400" b="1" dirty="0" smtClean="0">
                <a:solidFill>
                  <a:schemeClr val="bg2">
                    <a:lumMod val="25000"/>
                  </a:schemeClr>
                </a:solidFill>
                <a:latin typeface="HG丸ｺﾞｼｯｸM-PRO" pitchFamily="50" charset="-128"/>
                <a:ea typeface="HG丸ｺﾞｼｯｸM-PRO" pitchFamily="50" charset="-128"/>
              </a:rPr>
              <a:t>生活</a:t>
            </a:r>
            <a:r>
              <a:rPr kumimoji="1" lang="ja-JP" altLang="en-US" sz="1400" b="1" dirty="0">
                <a:solidFill>
                  <a:schemeClr val="bg2">
                    <a:lumMod val="25000"/>
                  </a:schemeClr>
                </a:solidFill>
                <a:latin typeface="HG丸ｺﾞｼｯｸM-PRO" pitchFamily="50" charset="-128"/>
                <a:ea typeface="HG丸ｺﾞｼｯｸM-PRO" pitchFamily="50" charset="-128"/>
              </a:rPr>
              <a:t>環境マネジメント</a:t>
            </a:r>
            <a:r>
              <a:rPr kumimoji="1" lang="ja-JP" altLang="en-US" sz="1400" b="1" dirty="0" smtClean="0">
                <a:solidFill>
                  <a:schemeClr val="bg2">
                    <a:lumMod val="25000"/>
                  </a:schemeClr>
                </a:solidFill>
                <a:latin typeface="HG丸ｺﾞｼｯｸM-PRO" pitchFamily="50" charset="-128"/>
                <a:ea typeface="HG丸ｺﾞｼｯｸM-PRO" pitchFamily="50" charset="-128"/>
              </a:rPr>
              <a:t>学科　</a:t>
            </a:r>
            <a:endParaRPr lang="en-US" altLang="ja-JP" sz="1400" b="1" dirty="0">
              <a:solidFill>
                <a:schemeClr val="bg2">
                  <a:lumMod val="25000"/>
                </a:schemeClr>
              </a:solidFill>
              <a:latin typeface="HG丸ｺﾞｼｯｸM-PRO" pitchFamily="50" charset="-128"/>
              <a:ea typeface="HG丸ｺﾞｼｯｸM-PRO" pitchFamily="50" charset="-128"/>
            </a:endParaRPr>
          </a:p>
          <a:p>
            <a:pPr>
              <a:spcBef>
                <a:spcPts val="600"/>
              </a:spcBef>
            </a:pPr>
            <a:r>
              <a:rPr lang="ja-JP" altLang="en-US"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一般入試</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en-US" altLang="ja-JP" sz="1100" b="1" dirty="0" smtClean="0">
                <a:solidFill>
                  <a:schemeClr val="bg2">
                    <a:lumMod val="25000"/>
                  </a:schemeClr>
                </a:solidFill>
                <a:latin typeface="HG丸ｺﾞｼｯｸM-PRO" pitchFamily="50" charset="-128"/>
                <a:ea typeface="HG丸ｺﾞｼｯｸM-PRO" pitchFamily="50" charset="-128"/>
              </a:rPr>
              <a:t>A1</a:t>
            </a:r>
            <a:r>
              <a:rPr lang="ja-JP" altLang="en-US" sz="1100" b="1" dirty="0" smtClean="0">
                <a:solidFill>
                  <a:schemeClr val="bg2">
                    <a:lumMod val="25000"/>
                  </a:schemeClr>
                </a:solidFill>
                <a:latin typeface="HG丸ｺﾞｼｯｸM-PRO" pitchFamily="50" charset="-128"/>
                <a:ea typeface="HG丸ｺﾞｼｯｸM-PRO" pitchFamily="50" charset="-128"/>
              </a:rPr>
              <a:t>方式</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平成</a:t>
            </a:r>
            <a:r>
              <a:rPr lang="en-US" altLang="ja-JP" sz="1100" b="1" dirty="0" smtClean="0">
                <a:solidFill>
                  <a:schemeClr val="bg2">
                    <a:lumMod val="25000"/>
                  </a:schemeClr>
                </a:solidFill>
                <a:latin typeface="HG丸ｺﾞｼｯｸM-PRO" pitchFamily="50" charset="-128"/>
                <a:ea typeface="HG丸ｺﾞｼｯｸM-PRO" pitchFamily="50" charset="-128"/>
              </a:rPr>
              <a:t>25</a:t>
            </a:r>
            <a:r>
              <a:rPr lang="ja-JP" altLang="en-US" sz="1100" b="1" dirty="0" smtClean="0">
                <a:solidFill>
                  <a:schemeClr val="bg2">
                    <a:lumMod val="25000"/>
                  </a:schemeClr>
                </a:solidFill>
                <a:latin typeface="HG丸ｺﾞｼｯｸM-PRO" pitchFamily="50" charset="-128"/>
                <a:ea typeface="HG丸ｺﾞｼｯｸM-PRO" pitchFamily="50" charset="-128"/>
              </a:rPr>
              <a:t>年</a:t>
            </a:r>
            <a:r>
              <a:rPr lang="en-US" altLang="ja-JP" sz="1100" b="1" dirty="0" smtClean="0">
                <a:solidFill>
                  <a:schemeClr val="bg2">
                    <a:lumMod val="25000"/>
                  </a:schemeClr>
                </a:solidFill>
                <a:latin typeface="HG丸ｺﾞｼｯｸM-PRO" pitchFamily="50" charset="-128"/>
                <a:ea typeface="HG丸ｺﾞｼｯｸM-PRO" pitchFamily="50" charset="-128"/>
              </a:rPr>
              <a:t>2</a:t>
            </a:r>
            <a:r>
              <a:rPr lang="ja-JP" altLang="en-US" sz="1100" b="1" dirty="0" smtClean="0">
                <a:solidFill>
                  <a:schemeClr val="bg2">
                    <a:lumMod val="25000"/>
                  </a:schemeClr>
                </a:solidFill>
                <a:latin typeface="HG丸ｺﾞｼｯｸM-PRO" pitchFamily="50" charset="-128"/>
                <a:ea typeface="HG丸ｺﾞｼｯｸM-PRO" pitchFamily="50" charset="-128"/>
              </a:rPr>
              <a:t>月</a:t>
            </a:r>
            <a:r>
              <a:rPr lang="en-US" altLang="ja-JP" sz="1100" b="1" dirty="0" smtClean="0">
                <a:solidFill>
                  <a:schemeClr val="bg2">
                    <a:lumMod val="25000"/>
                  </a:schemeClr>
                </a:solidFill>
                <a:latin typeface="HG丸ｺﾞｼｯｸM-PRO" pitchFamily="50" charset="-128"/>
                <a:ea typeface="HG丸ｺﾞｼｯｸM-PRO" pitchFamily="50" charset="-128"/>
              </a:rPr>
              <a:t>1</a:t>
            </a:r>
            <a:r>
              <a:rPr lang="ja-JP" altLang="en-US" sz="1100" b="1" dirty="0" smtClean="0">
                <a:solidFill>
                  <a:schemeClr val="bg2">
                    <a:lumMod val="25000"/>
                  </a:schemeClr>
                </a:solidFill>
                <a:latin typeface="HG丸ｺﾞｼｯｸM-PRO" pitchFamily="50" charset="-128"/>
                <a:ea typeface="HG丸ｺﾞｼｯｸM-PRO" pitchFamily="50" charset="-128"/>
              </a:rPr>
              <a:t>日</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金</a:t>
            </a:r>
            <a:r>
              <a:rPr lang="en-US" altLang="ja-JP" sz="1100" b="1" dirty="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a:t>
            </a:r>
            <a:r>
              <a:rPr lang="en-US" altLang="ja-JP" sz="1100" b="1" dirty="0" smtClean="0">
                <a:solidFill>
                  <a:schemeClr val="bg2">
                    <a:lumMod val="25000"/>
                  </a:schemeClr>
                </a:solidFill>
                <a:latin typeface="HG丸ｺﾞｼｯｸM-PRO" pitchFamily="50" charset="-128"/>
                <a:ea typeface="HG丸ｺﾞｼｯｸM-PRO" pitchFamily="50" charset="-128"/>
              </a:rPr>
              <a:t>2</a:t>
            </a:r>
            <a:r>
              <a:rPr lang="ja-JP" altLang="en-US" sz="1100" b="1" dirty="0" smtClean="0">
                <a:solidFill>
                  <a:schemeClr val="bg2">
                    <a:lumMod val="25000"/>
                  </a:schemeClr>
                </a:solidFill>
                <a:latin typeface="HG丸ｺﾞｼｯｸM-PRO" pitchFamily="50" charset="-128"/>
                <a:ea typeface="HG丸ｺﾞｼｯｸM-PRO" pitchFamily="50" charset="-128"/>
              </a:rPr>
              <a:t>月</a:t>
            </a:r>
            <a:r>
              <a:rPr lang="en-US" altLang="ja-JP" sz="1100" b="1" dirty="0" smtClean="0">
                <a:solidFill>
                  <a:schemeClr val="bg2">
                    <a:lumMod val="25000"/>
                  </a:schemeClr>
                </a:solidFill>
                <a:latin typeface="HG丸ｺﾞｼｯｸM-PRO" pitchFamily="50" charset="-128"/>
                <a:ea typeface="HG丸ｺﾞｼｯｸM-PRO" pitchFamily="50" charset="-128"/>
              </a:rPr>
              <a:t>2</a:t>
            </a:r>
            <a:r>
              <a:rPr lang="ja-JP" altLang="en-US" sz="1100" b="1" dirty="0" smtClean="0">
                <a:solidFill>
                  <a:schemeClr val="bg2">
                    <a:lumMod val="25000"/>
                  </a:schemeClr>
                </a:solidFill>
                <a:latin typeface="HG丸ｺﾞｼｯｸM-PRO" pitchFamily="50" charset="-128"/>
                <a:ea typeface="HG丸ｺﾞｼｯｸM-PRO" pitchFamily="50" charset="-128"/>
              </a:rPr>
              <a:t>日</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土</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　　</a:t>
            </a:r>
            <a:endParaRPr lang="en-US" altLang="ja-JP" sz="1100" b="1" dirty="0" smtClean="0">
              <a:solidFill>
                <a:schemeClr val="bg2">
                  <a:lumMod val="25000"/>
                </a:schemeClr>
              </a:solidFill>
              <a:latin typeface="HG丸ｺﾞｼｯｸM-PRO" pitchFamily="50" charset="-128"/>
              <a:ea typeface="HG丸ｺﾞｼｯｸM-PRO" pitchFamily="50" charset="-128"/>
            </a:endParaRPr>
          </a:p>
          <a:p>
            <a:r>
              <a:rPr lang="ja-JP" altLang="en-US" sz="1100" b="1" dirty="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en-US" altLang="ja-JP" sz="1100" b="1" dirty="0" smtClean="0">
                <a:solidFill>
                  <a:schemeClr val="bg2">
                    <a:lumMod val="25000"/>
                  </a:schemeClr>
                </a:solidFill>
                <a:latin typeface="HG丸ｺﾞｼｯｸM-PRO" pitchFamily="50" charset="-128"/>
                <a:ea typeface="HG丸ｺﾞｼｯｸM-PRO" pitchFamily="50" charset="-128"/>
              </a:rPr>
              <a:t>A2</a:t>
            </a:r>
            <a:r>
              <a:rPr lang="ja-JP" altLang="en-US" sz="1100" b="1" dirty="0" smtClean="0">
                <a:solidFill>
                  <a:schemeClr val="bg2">
                    <a:lumMod val="25000"/>
                  </a:schemeClr>
                </a:solidFill>
                <a:latin typeface="HG丸ｺﾞｼｯｸM-PRO" pitchFamily="50" charset="-128"/>
                <a:ea typeface="HG丸ｺﾞｼｯｸM-PRO" pitchFamily="50" charset="-128"/>
              </a:rPr>
              <a:t>方式</a:t>
            </a:r>
            <a:r>
              <a:rPr lang="en-US" altLang="ja-JP"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平成</a:t>
            </a:r>
            <a:r>
              <a:rPr lang="en-US" altLang="ja-JP" sz="1100" b="1" dirty="0" smtClean="0">
                <a:solidFill>
                  <a:schemeClr val="bg2">
                    <a:lumMod val="25000"/>
                  </a:schemeClr>
                </a:solidFill>
                <a:latin typeface="HG丸ｺﾞｼｯｸM-PRO" pitchFamily="50" charset="-128"/>
                <a:ea typeface="HG丸ｺﾞｼｯｸM-PRO" pitchFamily="50" charset="-128"/>
              </a:rPr>
              <a:t>25</a:t>
            </a:r>
            <a:r>
              <a:rPr lang="ja-JP" altLang="en-US" sz="1100" b="1" dirty="0" smtClean="0">
                <a:solidFill>
                  <a:schemeClr val="bg2">
                    <a:lumMod val="25000"/>
                  </a:schemeClr>
                </a:solidFill>
                <a:latin typeface="HG丸ｺﾞｼｯｸM-PRO" pitchFamily="50" charset="-128"/>
                <a:ea typeface="HG丸ｺﾞｼｯｸM-PRO" pitchFamily="50" charset="-128"/>
              </a:rPr>
              <a:t>年</a:t>
            </a:r>
            <a:r>
              <a:rPr lang="en-US" altLang="ja-JP" sz="1100" b="1" dirty="0" smtClean="0">
                <a:solidFill>
                  <a:schemeClr val="bg2">
                    <a:lumMod val="25000"/>
                  </a:schemeClr>
                </a:solidFill>
                <a:latin typeface="HG丸ｺﾞｼｯｸM-PRO" pitchFamily="50" charset="-128"/>
                <a:ea typeface="HG丸ｺﾞｼｯｸM-PRO" pitchFamily="50" charset="-128"/>
              </a:rPr>
              <a:t>2</a:t>
            </a:r>
            <a:r>
              <a:rPr lang="ja-JP" altLang="en-US" sz="1100" b="1" dirty="0" smtClean="0">
                <a:solidFill>
                  <a:schemeClr val="bg2">
                    <a:lumMod val="25000"/>
                  </a:schemeClr>
                </a:solidFill>
                <a:latin typeface="HG丸ｺﾞｼｯｸM-PRO" pitchFamily="50" charset="-128"/>
                <a:ea typeface="HG丸ｺﾞｼｯｸM-PRO" pitchFamily="50" charset="-128"/>
              </a:rPr>
              <a:t>月</a:t>
            </a:r>
            <a:r>
              <a:rPr lang="en-US" altLang="ja-JP" sz="1100" b="1" dirty="0" smtClean="0">
                <a:solidFill>
                  <a:schemeClr val="bg2">
                    <a:lumMod val="25000"/>
                  </a:schemeClr>
                </a:solidFill>
                <a:latin typeface="HG丸ｺﾞｼｯｸM-PRO" pitchFamily="50" charset="-128"/>
                <a:ea typeface="HG丸ｺﾞｼｯｸM-PRO" pitchFamily="50" charset="-128"/>
              </a:rPr>
              <a:t>21</a:t>
            </a:r>
            <a:r>
              <a:rPr lang="ja-JP" altLang="en-US" sz="1100" b="1" dirty="0" smtClean="0">
                <a:solidFill>
                  <a:schemeClr val="bg2">
                    <a:lumMod val="25000"/>
                  </a:schemeClr>
                </a:solidFill>
                <a:latin typeface="HG丸ｺﾞｼｯｸM-PRO" pitchFamily="50" charset="-128"/>
                <a:ea typeface="HG丸ｺﾞｼｯｸM-PRO" pitchFamily="50" charset="-128"/>
              </a:rPr>
              <a:t>日</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木</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en-US" altLang="ja-JP" sz="1100" b="1" dirty="0" smtClean="0">
                <a:solidFill>
                  <a:schemeClr val="bg2">
                    <a:lumMod val="25000"/>
                  </a:schemeClr>
                </a:solidFill>
                <a:latin typeface="HG丸ｺﾞｼｯｸM-PRO" pitchFamily="50" charset="-128"/>
                <a:ea typeface="HG丸ｺﾞｼｯｸM-PRO" pitchFamily="50" charset="-128"/>
              </a:rPr>
              <a:t>A3</a:t>
            </a:r>
            <a:r>
              <a:rPr lang="ja-JP" altLang="en-US" sz="1100" b="1" dirty="0" smtClean="0">
                <a:solidFill>
                  <a:schemeClr val="bg2">
                    <a:lumMod val="25000"/>
                  </a:schemeClr>
                </a:solidFill>
                <a:latin typeface="HG丸ｺﾞｼｯｸM-PRO" pitchFamily="50" charset="-128"/>
                <a:ea typeface="HG丸ｺﾞｼｯｸM-PRO" pitchFamily="50" charset="-128"/>
              </a:rPr>
              <a:t>方式</a:t>
            </a:r>
            <a:r>
              <a:rPr lang="en-US" altLang="ja-JP"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平成</a:t>
            </a:r>
            <a:r>
              <a:rPr lang="en-US" altLang="ja-JP" sz="1100" b="1" dirty="0" smtClean="0">
                <a:solidFill>
                  <a:schemeClr val="bg2">
                    <a:lumMod val="25000"/>
                  </a:schemeClr>
                </a:solidFill>
                <a:latin typeface="HG丸ｺﾞｼｯｸM-PRO" pitchFamily="50" charset="-128"/>
                <a:ea typeface="HG丸ｺﾞｼｯｸM-PRO" pitchFamily="50" charset="-128"/>
              </a:rPr>
              <a:t>25</a:t>
            </a:r>
            <a:r>
              <a:rPr lang="ja-JP" altLang="en-US" sz="1100" b="1" dirty="0" smtClean="0">
                <a:solidFill>
                  <a:schemeClr val="bg2">
                    <a:lumMod val="25000"/>
                  </a:schemeClr>
                </a:solidFill>
                <a:latin typeface="HG丸ｺﾞｼｯｸM-PRO" pitchFamily="50" charset="-128"/>
                <a:ea typeface="HG丸ｺﾞｼｯｸM-PRO" pitchFamily="50" charset="-128"/>
              </a:rPr>
              <a:t>年</a:t>
            </a:r>
            <a:r>
              <a:rPr lang="en-US" altLang="ja-JP" sz="1100" b="1" dirty="0" smtClean="0">
                <a:solidFill>
                  <a:schemeClr val="bg2">
                    <a:lumMod val="25000"/>
                  </a:schemeClr>
                </a:solidFill>
                <a:latin typeface="HG丸ｺﾞｼｯｸM-PRO" pitchFamily="50" charset="-128"/>
                <a:ea typeface="HG丸ｺﾞｼｯｸM-PRO" pitchFamily="50" charset="-128"/>
              </a:rPr>
              <a:t>3</a:t>
            </a:r>
            <a:r>
              <a:rPr lang="ja-JP" altLang="en-US" sz="1100" b="1" dirty="0" smtClean="0">
                <a:solidFill>
                  <a:schemeClr val="bg2">
                    <a:lumMod val="25000"/>
                  </a:schemeClr>
                </a:solidFill>
                <a:latin typeface="HG丸ｺﾞｼｯｸM-PRO" pitchFamily="50" charset="-128"/>
                <a:ea typeface="HG丸ｺﾞｼｯｸM-PRO" pitchFamily="50" charset="-128"/>
              </a:rPr>
              <a:t>月</a:t>
            </a:r>
            <a:r>
              <a:rPr lang="en-US" altLang="ja-JP" sz="1100" b="1" dirty="0" smtClean="0">
                <a:solidFill>
                  <a:schemeClr val="bg2">
                    <a:lumMod val="25000"/>
                  </a:schemeClr>
                </a:solidFill>
                <a:latin typeface="HG丸ｺﾞｼｯｸM-PRO" pitchFamily="50" charset="-128"/>
                <a:ea typeface="HG丸ｺﾞｼｯｸM-PRO" pitchFamily="50" charset="-128"/>
              </a:rPr>
              <a:t>4</a:t>
            </a:r>
            <a:r>
              <a:rPr lang="ja-JP" altLang="en-US" sz="1100" b="1" dirty="0" smtClean="0">
                <a:solidFill>
                  <a:schemeClr val="bg2">
                    <a:lumMod val="25000"/>
                  </a:schemeClr>
                </a:solidFill>
                <a:latin typeface="HG丸ｺﾞｼｯｸM-PRO" pitchFamily="50" charset="-128"/>
                <a:ea typeface="HG丸ｺﾞｼｯｸM-PRO" pitchFamily="50" charset="-128"/>
              </a:rPr>
              <a:t>日</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月</a:t>
            </a:r>
            <a:r>
              <a:rPr lang="en-US" altLang="ja-JP" sz="1100" b="1" dirty="0" smtClean="0">
                <a:solidFill>
                  <a:schemeClr val="bg2">
                    <a:lumMod val="25000"/>
                  </a:schemeClr>
                </a:solidFill>
                <a:latin typeface="HG丸ｺﾞｼｯｸM-PRO" pitchFamily="50" charset="-128"/>
                <a:ea typeface="HG丸ｺﾞｼｯｸM-PRO" pitchFamily="50" charset="-128"/>
              </a:rPr>
              <a:t>)</a:t>
            </a:r>
            <a:r>
              <a:rPr lang="ja-JP" altLang="en-US" sz="1100" b="1" dirty="0" smtClean="0">
                <a:solidFill>
                  <a:schemeClr val="bg2">
                    <a:lumMod val="25000"/>
                  </a:schemeClr>
                </a:solidFill>
                <a:latin typeface="HG丸ｺﾞｼｯｸM-PRO" pitchFamily="50" charset="-128"/>
                <a:ea typeface="HG丸ｺﾞｼｯｸM-PRO" pitchFamily="50" charset="-128"/>
              </a:rPr>
              <a:t>  </a:t>
            </a:r>
          </a:p>
          <a:p>
            <a:r>
              <a:rPr lang="ja-JP" altLang="en-US" sz="1100" b="1" dirty="0" smtClean="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 </a:t>
            </a:r>
            <a:r>
              <a:rPr lang="en-US" altLang="ja-JP" sz="1100" b="1" dirty="0" smtClean="0">
                <a:solidFill>
                  <a:schemeClr val="bg2">
                    <a:lumMod val="25000"/>
                  </a:schemeClr>
                </a:solidFill>
                <a:latin typeface="HG丸ｺﾞｼｯｸM-PRO" pitchFamily="50" charset="-128"/>
                <a:ea typeface="HG丸ｺﾞｼｯｸM-PRO" pitchFamily="50" charset="-128"/>
              </a:rPr>
              <a:t>B1</a:t>
            </a:r>
            <a:r>
              <a:rPr lang="ja-JP" altLang="en-US" sz="1100" b="1" dirty="0" smtClean="0">
                <a:solidFill>
                  <a:schemeClr val="bg2">
                    <a:lumMod val="25000"/>
                  </a:schemeClr>
                </a:solidFill>
                <a:latin typeface="HG丸ｺﾞｼｯｸM-PRO" pitchFamily="50" charset="-128"/>
                <a:ea typeface="HG丸ｺﾞｼｯｸM-PRO" pitchFamily="50" charset="-128"/>
              </a:rPr>
              <a:t>・</a:t>
            </a:r>
            <a:r>
              <a:rPr lang="en-US" altLang="ja-JP" sz="1100" b="1" dirty="0" smtClean="0">
                <a:solidFill>
                  <a:schemeClr val="bg2">
                    <a:lumMod val="25000"/>
                  </a:schemeClr>
                </a:solidFill>
                <a:latin typeface="HG丸ｺﾞｼｯｸM-PRO" pitchFamily="50" charset="-128"/>
                <a:ea typeface="HG丸ｺﾞｼｯｸM-PRO" pitchFamily="50" charset="-128"/>
              </a:rPr>
              <a:t>B2</a:t>
            </a:r>
            <a:r>
              <a:rPr lang="ja-JP" altLang="en-US" sz="1100" b="1" dirty="0" smtClean="0">
                <a:solidFill>
                  <a:schemeClr val="bg2">
                    <a:lumMod val="25000"/>
                  </a:schemeClr>
                </a:solidFill>
                <a:latin typeface="HG丸ｺﾞｼｯｸM-PRO" pitchFamily="50" charset="-128"/>
                <a:ea typeface="HG丸ｺﾞｼｯｸM-PRO" pitchFamily="50" charset="-128"/>
              </a:rPr>
              <a:t>方式（平成</a:t>
            </a:r>
            <a:r>
              <a:rPr lang="en-US" altLang="ja-JP" sz="1100" b="1" dirty="0" smtClean="0">
                <a:solidFill>
                  <a:schemeClr val="bg2">
                    <a:lumMod val="25000"/>
                  </a:schemeClr>
                </a:solidFill>
                <a:latin typeface="HG丸ｺﾞｼｯｸM-PRO" pitchFamily="50" charset="-128"/>
                <a:ea typeface="HG丸ｺﾞｼｯｸM-PRO" pitchFamily="50" charset="-128"/>
              </a:rPr>
              <a:t>25</a:t>
            </a:r>
            <a:r>
              <a:rPr lang="ja-JP" altLang="en-US" sz="1100" b="1" dirty="0" smtClean="0">
                <a:solidFill>
                  <a:schemeClr val="bg2">
                    <a:lumMod val="25000"/>
                  </a:schemeClr>
                </a:solidFill>
                <a:latin typeface="HG丸ｺﾞｼｯｸM-PRO" pitchFamily="50" charset="-128"/>
                <a:ea typeface="HG丸ｺﾞｼｯｸM-PRO" pitchFamily="50" charset="-128"/>
              </a:rPr>
              <a:t>年度大学入試センター試験を受験してください</a:t>
            </a:r>
            <a:r>
              <a:rPr lang="ja-JP" altLang="en-US" sz="1100" b="1" dirty="0" smtClean="0">
                <a:solidFill>
                  <a:schemeClr val="bg2">
                    <a:lumMod val="25000"/>
                  </a:schemeClr>
                </a:solidFill>
                <a:latin typeface="HG丸ｺﾞｼｯｸM-PRO" pitchFamily="50" charset="-128"/>
                <a:ea typeface="HG丸ｺﾞｼｯｸM-PRO" pitchFamily="50" charset="-128"/>
              </a:rPr>
              <a:t>）             　</a:t>
            </a:r>
            <a:endParaRPr lang="en-US" altLang="ja-JP" sz="1100" b="1" dirty="0" smtClean="0">
              <a:solidFill>
                <a:schemeClr val="bg2">
                  <a:lumMod val="25000"/>
                </a:schemeClr>
              </a:solidFill>
              <a:latin typeface="HG丸ｺﾞｼｯｸM-PRO" pitchFamily="50" charset="-128"/>
              <a:ea typeface="HG丸ｺﾞｼｯｸM-PRO" pitchFamily="50" charset="-128"/>
            </a:endParaRPr>
          </a:p>
          <a:p>
            <a:pPr>
              <a:spcBef>
                <a:spcPts val="600"/>
              </a:spcBef>
            </a:pPr>
            <a:r>
              <a:rPr lang="ja-JP" altLang="en-US" sz="1100" b="1" dirty="0" smtClean="0">
                <a:solidFill>
                  <a:schemeClr val="bg2">
                    <a:lumMod val="25000"/>
                  </a:schemeClr>
                </a:solidFill>
                <a:latin typeface="HG丸ｺﾞｼｯｸM-PRO" pitchFamily="50" charset="-128"/>
                <a:ea typeface="HG丸ｺﾞｼｯｸM-PRO" pitchFamily="50" charset="-128"/>
              </a:rPr>
              <a:t>         　　　　◆ 入試に関するお問い合わせ・資料請求は</a:t>
            </a:r>
            <a:endParaRPr lang="en-US" altLang="ja-JP" sz="1100" b="1" dirty="0" smtClean="0">
              <a:solidFill>
                <a:schemeClr val="bg2">
                  <a:lumMod val="25000"/>
                </a:schemeClr>
              </a:solidFill>
              <a:latin typeface="HG丸ｺﾞｼｯｸM-PRO" pitchFamily="50" charset="-128"/>
              <a:ea typeface="HG丸ｺﾞｼｯｸM-PRO" pitchFamily="50" charset="-128"/>
            </a:endParaRPr>
          </a:p>
          <a:p>
            <a:r>
              <a:rPr lang="ja-JP" altLang="en-US" sz="1100" b="1" dirty="0" smtClean="0">
                <a:solidFill>
                  <a:schemeClr val="bg2">
                    <a:lumMod val="25000"/>
                  </a:schemeClr>
                </a:solidFill>
                <a:latin typeface="HG丸ｺﾞｼｯｸM-PRO" pitchFamily="50" charset="-128"/>
                <a:ea typeface="HG丸ｺﾞｼｯｸM-PRO" pitchFamily="50" charset="-128"/>
              </a:rPr>
              <a:t>　　　　　　　跡見学園女子大学入試課　</a:t>
            </a:r>
            <a:r>
              <a:rPr lang="en-US" altLang="ja-JP" sz="1100" b="1" dirty="0" smtClean="0">
                <a:solidFill>
                  <a:schemeClr val="bg2">
                    <a:lumMod val="25000"/>
                  </a:schemeClr>
                </a:solidFill>
                <a:latin typeface="HG丸ｺﾞｼｯｸM-PRO" pitchFamily="50" charset="-128"/>
                <a:ea typeface="HG丸ｺﾞｼｯｸM-PRO" pitchFamily="50" charset="-128"/>
              </a:rPr>
              <a:t>048-478-3338</a:t>
            </a:r>
            <a:r>
              <a:rPr lang="ja-JP" altLang="en-US" sz="1100" b="1" dirty="0" smtClean="0">
                <a:solidFill>
                  <a:schemeClr val="bg2">
                    <a:lumMod val="25000"/>
                  </a:schemeClr>
                </a:solidFill>
                <a:latin typeface="HG丸ｺﾞｼｯｸM-PRO" pitchFamily="50" charset="-128"/>
                <a:ea typeface="HG丸ｺﾞｼｯｸM-PRO" pitchFamily="50" charset="-128"/>
              </a:rPr>
              <a:t>　　　</a:t>
            </a:r>
            <a:endParaRPr lang="en-US" altLang="ja-JP" sz="1100" b="1" dirty="0" smtClean="0">
              <a:solidFill>
                <a:schemeClr val="bg2">
                  <a:lumMod val="25000"/>
                </a:schemeClr>
              </a:solidFill>
              <a:latin typeface="HG丸ｺﾞｼｯｸM-PRO" pitchFamily="50" charset="-128"/>
              <a:ea typeface="HG丸ｺﾞｼｯｸM-PRO" pitchFamily="50" charset="-128"/>
            </a:endParaRPr>
          </a:p>
          <a:p>
            <a:r>
              <a:rPr lang="ja-JP" altLang="en-US" sz="1100" b="1" dirty="0">
                <a:solidFill>
                  <a:schemeClr val="bg2">
                    <a:lumMod val="25000"/>
                  </a:schemeClr>
                </a:solidFill>
                <a:latin typeface="HG丸ｺﾞｼｯｸM-PRO" pitchFamily="50" charset="-128"/>
                <a:ea typeface="HG丸ｺﾞｼｯｸM-PRO" pitchFamily="50" charset="-128"/>
              </a:rPr>
              <a:t>　</a:t>
            </a:r>
            <a:r>
              <a:rPr lang="ja-JP" altLang="en-US" sz="1100" b="1" dirty="0" smtClean="0">
                <a:solidFill>
                  <a:schemeClr val="bg2">
                    <a:lumMod val="25000"/>
                  </a:schemeClr>
                </a:solidFill>
                <a:latin typeface="HG丸ｺﾞｼｯｸM-PRO" pitchFamily="50" charset="-128"/>
                <a:ea typeface="HG丸ｺﾞｼｯｸM-PRO" pitchFamily="50" charset="-128"/>
              </a:rPr>
              <a:t>　　　　　　跡見学園女子大学ホームページ </a:t>
            </a:r>
            <a:r>
              <a:rPr lang="en-US" altLang="ja-JP" sz="1100" b="1" dirty="0" smtClean="0">
                <a:solidFill>
                  <a:schemeClr val="bg2">
                    <a:lumMod val="25000"/>
                  </a:schemeClr>
                </a:solidFill>
                <a:latin typeface="HG丸ｺﾞｼｯｸM-PRO" pitchFamily="50" charset="-128"/>
                <a:ea typeface="HG丸ｺﾞｼｯｸM-PRO" pitchFamily="50" charset="-128"/>
              </a:rPr>
              <a:t>http</a:t>
            </a:r>
            <a:r>
              <a:rPr lang="en-US" altLang="ja-JP" sz="1100" b="1" dirty="0">
                <a:solidFill>
                  <a:schemeClr val="bg2">
                    <a:lumMod val="25000"/>
                  </a:schemeClr>
                </a:solidFill>
                <a:latin typeface="HG丸ｺﾞｼｯｸM-PRO" pitchFamily="50" charset="-128"/>
                <a:ea typeface="HG丸ｺﾞｼｯｸM-PRO" pitchFamily="50" charset="-128"/>
              </a:rPr>
              <a:t>://www.atomi.ac.jp/daigaku/index.html</a:t>
            </a:r>
            <a:endParaRPr kumimoji="1" lang="en-US" altLang="ja-JP" sz="1100" b="1" dirty="0">
              <a:solidFill>
                <a:schemeClr val="bg2">
                  <a:lumMod val="25000"/>
                </a:schemeClr>
              </a:solidFill>
              <a:latin typeface="HG丸ｺﾞｼｯｸM-PRO" pitchFamily="50" charset="-128"/>
              <a:ea typeface="HG丸ｺﾞｼｯｸM-PRO" pitchFamily="50" charset="-128"/>
            </a:endParaRPr>
          </a:p>
          <a:p>
            <a:pPr algn="ctr"/>
            <a:endParaRPr kumimoji="1" lang="en-US" altLang="ja-JP" sz="1100" b="1" dirty="0" smtClean="0">
              <a:solidFill>
                <a:schemeClr val="bg2">
                  <a:lumMod val="25000"/>
                </a:schemeClr>
              </a:solidFill>
              <a:latin typeface="Microsoft YaHei" pitchFamily="34" charset="-122"/>
              <a:ea typeface="Microsoft YaHei" pitchFamily="34" charset="-122"/>
            </a:endParaRPr>
          </a:p>
          <a:p>
            <a:pPr algn="ctr"/>
            <a:endParaRPr kumimoji="1" lang="ja-JP" altLang="en-US" sz="1100" b="1" dirty="0">
              <a:solidFill>
                <a:schemeClr val="bg2">
                  <a:lumMod val="25000"/>
                </a:schemeClr>
              </a:solidFill>
              <a:effectLst>
                <a:outerShdw blurRad="38100" dist="38100" dir="2700000" algn="tl">
                  <a:srgbClr val="000000">
                    <a:alpha val="43137"/>
                  </a:srgbClr>
                </a:outerShdw>
              </a:effectLst>
              <a:latin typeface="Microsoft YaHei" pitchFamily="34" charset="-122"/>
              <a:ea typeface="Microsoft YaHei" pitchFamily="34" charset="-122"/>
            </a:endParaRPr>
          </a:p>
        </p:txBody>
      </p:sp>
      <p:pic>
        <p:nvPicPr>
          <p:cNvPr id="5" name="図 4"/>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tretch>
            <a:fillRect/>
          </a:stretch>
        </p:blipFill>
        <p:spPr>
          <a:xfrm>
            <a:off x="525077" y="8100392"/>
            <a:ext cx="671675" cy="663209"/>
          </a:xfrm>
          <a:prstGeom prst="rect">
            <a:avLst/>
          </a:prstGeom>
        </p:spPr>
      </p:pic>
      <p:grpSp>
        <p:nvGrpSpPr>
          <p:cNvPr id="3" name="グループ化 2"/>
          <p:cNvGrpSpPr/>
          <p:nvPr/>
        </p:nvGrpSpPr>
        <p:grpSpPr>
          <a:xfrm>
            <a:off x="404664" y="2843808"/>
            <a:ext cx="2975012" cy="1376624"/>
            <a:chOff x="3501008" y="1467184"/>
            <a:chExt cx="2975012" cy="1376624"/>
          </a:xfrm>
        </p:grpSpPr>
        <p:sp>
          <p:nvSpPr>
            <p:cNvPr id="25" name="角丸四角形 24"/>
            <p:cNvSpPr/>
            <p:nvPr/>
          </p:nvSpPr>
          <p:spPr>
            <a:xfrm>
              <a:off x="3501008" y="1467184"/>
              <a:ext cx="2975012" cy="1376624"/>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rPr>
                <a:t>生活環境マネジメント学科では、建物や地域、食などの身近なものを環境と関連させて学ぶことができます。高校までは環境というと抽象的でどこか他人事のように感じていました。しかし、経済さえも環境との対話の中で考える時代であり、実際は私たちの生活全てが環境とリンクしています。この学科で学んだことで様々な角度から環境を考える習慣ができ、就職活動にも大いに役に立ちました。（Ｙ）</a:t>
              </a:r>
              <a:endParaRPr kumimoji="1" lang="ja-JP" altLang="en-US" sz="800" dirty="0">
                <a:solidFill>
                  <a:schemeClr val="bg2">
                    <a:lumMod val="25000"/>
                  </a:schemeClr>
                </a:solidFill>
              </a:endParaRPr>
            </a:p>
          </p:txBody>
        </p:sp>
        <p:sp>
          <p:nvSpPr>
            <p:cNvPr id="32" name="角丸四角形 31"/>
            <p:cNvSpPr/>
            <p:nvPr/>
          </p:nvSpPr>
          <p:spPr>
            <a:xfrm>
              <a:off x="3501008" y="1475656"/>
              <a:ext cx="2975012" cy="271089"/>
            </a:xfrm>
            <a:prstGeom prst="round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100" dirty="0" smtClean="0">
                  <a:latin typeface="AR PハイカラＰＯＰ体H" pitchFamily="50" charset="-128"/>
                  <a:ea typeface="AR PハイカラＰＯＰ体H" pitchFamily="50" charset="-128"/>
                </a:rPr>
                <a:t>日本郵便株式会社 </a:t>
              </a:r>
              <a:r>
                <a:rPr lang="en-US" altLang="ja-JP" sz="1100" dirty="0" smtClean="0">
                  <a:latin typeface="AR PハイカラＰＯＰ体H" pitchFamily="50" charset="-128"/>
                  <a:ea typeface="AR PハイカラＰＯＰ体H" pitchFamily="50" charset="-128"/>
                </a:rPr>
                <a:t>(</a:t>
              </a:r>
              <a:r>
                <a:rPr lang="ja-JP" altLang="en-US" sz="1100" dirty="0" smtClean="0">
                  <a:latin typeface="AR PハイカラＰＯＰ体H" pitchFamily="50" charset="-128"/>
                  <a:ea typeface="AR PハイカラＰＯＰ体H" pitchFamily="50" charset="-128"/>
                </a:rPr>
                <a:t>通信）</a:t>
              </a:r>
              <a:endParaRPr kumimoji="1" lang="ja-JP" altLang="en-US" sz="1100" dirty="0">
                <a:latin typeface="AR PハイカラＰＯＰ体H" pitchFamily="50" charset="-128"/>
                <a:ea typeface="AR PハイカラＰＯＰ体H" pitchFamily="50" charset="-128"/>
              </a:endParaRPr>
            </a:p>
          </p:txBody>
        </p:sp>
      </p:grpSp>
      <p:sp>
        <p:nvSpPr>
          <p:cNvPr id="37" name="角丸四角形 36"/>
          <p:cNvSpPr/>
          <p:nvPr/>
        </p:nvSpPr>
        <p:spPr>
          <a:xfrm>
            <a:off x="404664" y="1395176"/>
            <a:ext cx="2975012" cy="1376624"/>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rPr>
              <a:t>“美を追求する仕事で多くの人を幸せにしたい”思いが実りワコールに内定しました。入学当時は漠然とした社会人への理想しかなかったのですが、「ライフプラン・キャリアプラン」の授業で就職した先輩方の話を聞くことによって、自分の進路を現実的に考えるようになりました。また、「ファッション論」「衣服文化論」など現在の流行はもちろん、ファッションの歴史やその背景など学んだことがこれからの仕事に役立ちそうです。（</a:t>
            </a:r>
            <a:r>
              <a:rPr lang="en-US" altLang="ja-JP" sz="800" dirty="0" smtClean="0">
                <a:solidFill>
                  <a:schemeClr val="bg2">
                    <a:lumMod val="25000"/>
                  </a:schemeClr>
                </a:solidFill>
              </a:rPr>
              <a:t>S</a:t>
            </a:r>
            <a:r>
              <a:rPr lang="ja-JP" altLang="en-US" sz="800" dirty="0" smtClean="0">
                <a:solidFill>
                  <a:schemeClr val="bg2">
                    <a:lumMod val="25000"/>
                  </a:schemeClr>
                </a:solidFill>
              </a:rPr>
              <a:t>）</a:t>
            </a:r>
          </a:p>
        </p:txBody>
      </p:sp>
      <p:sp>
        <p:nvSpPr>
          <p:cNvPr id="20" name="角丸四角形 19"/>
          <p:cNvSpPr/>
          <p:nvPr/>
        </p:nvSpPr>
        <p:spPr>
          <a:xfrm>
            <a:off x="404664" y="1403648"/>
            <a:ext cx="2975012" cy="271089"/>
          </a:xfrm>
          <a:prstGeom prst="round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1100" dirty="0">
                <a:latin typeface="AR PハイカラＰＯＰ体H" pitchFamily="50" charset="-128"/>
                <a:ea typeface="AR PハイカラＰＯＰ体H" pitchFamily="50" charset="-128"/>
              </a:rPr>
              <a:t>株式会社</a:t>
            </a:r>
            <a:r>
              <a:rPr lang="ja-JP" altLang="en-US" sz="1100" dirty="0" smtClean="0">
                <a:latin typeface="AR PハイカラＰＯＰ体H" pitchFamily="50" charset="-128"/>
                <a:ea typeface="AR PハイカラＰＯＰ体H" pitchFamily="50" charset="-128"/>
              </a:rPr>
              <a:t>ワコール （</a:t>
            </a:r>
            <a:r>
              <a:rPr lang="ja-JP" altLang="en-US" sz="1100" dirty="0">
                <a:latin typeface="AR PハイカラＰＯＰ体H" pitchFamily="50" charset="-128"/>
                <a:ea typeface="AR PハイカラＰＯＰ体H" pitchFamily="50" charset="-128"/>
              </a:rPr>
              <a:t>アパレルメーカー）</a:t>
            </a:r>
            <a:endParaRPr kumimoji="1" lang="ja-JP" altLang="en-US" sz="1100" dirty="0">
              <a:latin typeface="AR PハイカラＰＯＰ体H" pitchFamily="50" charset="-128"/>
              <a:ea typeface="AR PハイカラＰＯＰ体H" pitchFamily="50" charset="-128"/>
            </a:endParaRPr>
          </a:p>
        </p:txBody>
      </p:sp>
      <p:grpSp>
        <p:nvGrpSpPr>
          <p:cNvPr id="7" name="グループ化 6"/>
          <p:cNvGrpSpPr/>
          <p:nvPr/>
        </p:nvGrpSpPr>
        <p:grpSpPr>
          <a:xfrm>
            <a:off x="404664" y="5715656"/>
            <a:ext cx="2975012" cy="1376624"/>
            <a:chOff x="3480123" y="1467184"/>
            <a:chExt cx="2975012" cy="1376624"/>
          </a:xfrm>
        </p:grpSpPr>
        <p:sp>
          <p:nvSpPr>
            <p:cNvPr id="38" name="角丸四角形 37"/>
            <p:cNvSpPr/>
            <p:nvPr/>
          </p:nvSpPr>
          <p:spPr>
            <a:xfrm>
              <a:off x="3480123" y="1467184"/>
              <a:ext cx="2975012" cy="1376624"/>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rPr>
                <a:t>地元に貢献する企業に勤めたいと思い就活を進めました。広告、生保、証券など幅広く様々な企業を受けました。秋に</a:t>
              </a:r>
              <a:r>
                <a:rPr lang="ja-JP" altLang="en-US" sz="800" dirty="0" err="1" smtClean="0">
                  <a:solidFill>
                    <a:schemeClr val="bg2">
                      <a:lumMod val="25000"/>
                    </a:schemeClr>
                  </a:solidFill>
                </a:rPr>
                <a:t>ちばぎん</a:t>
              </a:r>
              <a:r>
                <a:rPr lang="ja-JP" altLang="en-US" sz="800" dirty="0" smtClean="0">
                  <a:solidFill>
                    <a:schemeClr val="bg2">
                      <a:lumMod val="25000"/>
                    </a:schemeClr>
                  </a:solidFill>
                </a:rPr>
                <a:t>証券㈱に内定しました。地元愛が強いので、今は通学沿線の緑環境について卒論をまとめています。「都市計画論」や「庭園と都市環境」などの授業以外にも、「金融の基礎」や「消費経済論」、「資産運用論」なども一緒に学べるのが生活環境マネジメント学科の特徴です。（Ｈ）</a:t>
              </a:r>
            </a:p>
          </p:txBody>
        </p:sp>
        <p:sp>
          <p:nvSpPr>
            <p:cNvPr id="34" name="角丸四角形 33"/>
            <p:cNvSpPr/>
            <p:nvPr/>
          </p:nvSpPr>
          <p:spPr>
            <a:xfrm>
              <a:off x="3480123" y="1484127"/>
              <a:ext cx="2975012" cy="271089"/>
            </a:xfrm>
            <a:prstGeom prst="roundRect">
              <a:avLst/>
            </a:prstGeom>
            <a:ln/>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sz="1100" dirty="0" err="1" smtClean="0">
                  <a:latin typeface="AR PハイカラＰＯＰ体H" pitchFamily="50" charset="-128"/>
                  <a:ea typeface="AR PハイカラＰＯＰ体H" pitchFamily="50" charset="-128"/>
                </a:rPr>
                <a:t>ちばぎん</a:t>
              </a:r>
              <a:r>
                <a:rPr lang="ja-JP" altLang="en-US" sz="1100" dirty="0" smtClean="0">
                  <a:latin typeface="AR PハイカラＰＯＰ体H" pitchFamily="50" charset="-128"/>
                  <a:ea typeface="AR PハイカラＰＯＰ体H" pitchFamily="50" charset="-128"/>
                </a:rPr>
                <a:t>証券株式会社 （金融）</a:t>
              </a:r>
              <a:endParaRPr kumimoji="1" lang="ja-JP" altLang="en-US" sz="1100" dirty="0">
                <a:latin typeface="AR PハイカラＰＯＰ体H" pitchFamily="50" charset="-128"/>
                <a:ea typeface="AR PハイカラＰＯＰ体H" pitchFamily="50" charset="-128"/>
              </a:endParaRPr>
            </a:p>
          </p:txBody>
        </p:sp>
      </p:grpSp>
      <p:sp>
        <p:nvSpPr>
          <p:cNvPr id="39" name="角丸四角形 38"/>
          <p:cNvSpPr/>
          <p:nvPr/>
        </p:nvSpPr>
        <p:spPr>
          <a:xfrm>
            <a:off x="3501008" y="2843808"/>
            <a:ext cx="2975012" cy="137662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rPr>
              <a:t>念願の㈱ロックフィールドに内定しました。昔から食に興味があり、将来の夢は食品業界で企画やマーケティングの仕事をすることでした。初めは食品メーカー志望でしたが、方向性が変わるきっかけになったのは石渡ゼミでの活動です。地域イベントでの出店体験は自身の社会での立ち位置を考える契機となりました。実体験を通じて学問と社会の繋がりを学べたことが自分を一回り成長させてくれたと思います。</a:t>
            </a:r>
            <a:r>
              <a:rPr lang="ja-JP" altLang="en-US" sz="800" dirty="0" smtClean="0">
                <a:solidFill>
                  <a:schemeClr val="bg2">
                    <a:lumMod val="25000"/>
                  </a:schemeClr>
                </a:solidFill>
              </a:rPr>
              <a:t>（</a:t>
            </a:r>
            <a:r>
              <a:rPr lang="en-US" altLang="ja-JP" sz="800" dirty="0" smtClean="0">
                <a:solidFill>
                  <a:schemeClr val="bg2">
                    <a:lumMod val="25000"/>
                  </a:schemeClr>
                </a:solidFill>
              </a:rPr>
              <a:t>N</a:t>
            </a:r>
            <a:r>
              <a:rPr lang="ja-JP" altLang="en-US" sz="800" dirty="0" smtClean="0">
                <a:solidFill>
                  <a:schemeClr val="bg2">
                    <a:lumMod val="25000"/>
                  </a:schemeClr>
                </a:solidFill>
              </a:rPr>
              <a:t>）</a:t>
            </a:r>
            <a:endParaRPr lang="ja-JP" altLang="en-US" sz="800" dirty="0" smtClean="0">
              <a:solidFill>
                <a:schemeClr val="bg2">
                  <a:lumMod val="25000"/>
                </a:schemeClr>
              </a:solidFill>
            </a:endParaRPr>
          </a:p>
        </p:txBody>
      </p:sp>
      <p:sp>
        <p:nvSpPr>
          <p:cNvPr id="24" name="角丸四角形 23"/>
          <p:cNvSpPr/>
          <p:nvPr/>
        </p:nvSpPr>
        <p:spPr>
          <a:xfrm>
            <a:off x="3512350" y="2843808"/>
            <a:ext cx="2952328" cy="271089"/>
          </a:xfrm>
          <a:prstGeom prst="roundRect">
            <a:avLst/>
          </a:prstGeom>
          <a:ln/>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100" dirty="0" smtClean="0">
                <a:latin typeface="AR PハイカラＰＯＰ体H" pitchFamily="50" charset="-128"/>
                <a:ea typeface="AR PハイカラＰＯＰ体H" pitchFamily="50" charset="-128"/>
              </a:rPr>
              <a:t>株式会社 ロックフィールド （食品メーカー）</a:t>
            </a:r>
            <a:endParaRPr kumimoji="1" lang="ja-JP" altLang="en-US" sz="1100" dirty="0">
              <a:latin typeface="AR PハイカラＰＯＰ体H" pitchFamily="50" charset="-128"/>
              <a:ea typeface="AR PハイカラＰＯＰ体H" pitchFamily="50" charset="-128"/>
            </a:endParaRPr>
          </a:p>
        </p:txBody>
      </p:sp>
      <p:sp>
        <p:nvSpPr>
          <p:cNvPr id="40" name="角丸四角形 39"/>
          <p:cNvSpPr/>
          <p:nvPr/>
        </p:nvSpPr>
        <p:spPr>
          <a:xfrm>
            <a:off x="404664" y="4283968"/>
            <a:ext cx="2975012" cy="1376624"/>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endParaRPr lang="ja-JP" altLang="en-US" sz="800" dirty="0"/>
          </a:p>
          <a:p>
            <a:endParaRPr lang="ja-JP" altLang="en-US" sz="800" dirty="0"/>
          </a:p>
          <a:p>
            <a:r>
              <a:rPr lang="ja-JP" altLang="en-US" sz="800" dirty="0">
                <a:solidFill>
                  <a:schemeClr val="bg2">
                    <a:lumMod val="25000"/>
                  </a:schemeClr>
                </a:solidFill>
              </a:rPr>
              <a:t>私の内定先である積水ハウスは</a:t>
            </a:r>
            <a:r>
              <a:rPr lang="ja-JP" altLang="en-US" sz="800" dirty="0" smtClean="0">
                <a:solidFill>
                  <a:schemeClr val="bg2">
                    <a:lumMod val="25000"/>
                  </a:schemeClr>
                </a:solidFill>
              </a:rPr>
              <a:t>平成</a:t>
            </a:r>
            <a:r>
              <a:rPr lang="en-US" altLang="ja-JP" sz="800" dirty="0" smtClean="0">
                <a:solidFill>
                  <a:schemeClr val="bg2">
                    <a:lumMod val="25000"/>
                  </a:schemeClr>
                </a:solidFill>
              </a:rPr>
              <a:t>20</a:t>
            </a:r>
            <a:r>
              <a:rPr lang="ja-JP" altLang="en-US" sz="800" dirty="0" smtClean="0">
                <a:solidFill>
                  <a:schemeClr val="bg2">
                    <a:lumMod val="25000"/>
                  </a:schemeClr>
                </a:solidFill>
              </a:rPr>
              <a:t>年</a:t>
            </a:r>
            <a:r>
              <a:rPr lang="en-US" altLang="ja-JP" sz="800" dirty="0" smtClean="0">
                <a:solidFill>
                  <a:schemeClr val="bg2">
                    <a:lumMod val="25000"/>
                  </a:schemeClr>
                </a:solidFill>
              </a:rPr>
              <a:t>6</a:t>
            </a:r>
            <a:r>
              <a:rPr lang="ja-JP" altLang="en-US" sz="800" dirty="0" smtClean="0">
                <a:solidFill>
                  <a:schemeClr val="bg2">
                    <a:lumMod val="25000"/>
                  </a:schemeClr>
                </a:solidFill>
              </a:rPr>
              <a:t>月</a:t>
            </a:r>
            <a:r>
              <a:rPr lang="ja-JP" altLang="en-US" sz="800" dirty="0">
                <a:solidFill>
                  <a:schemeClr val="bg2">
                    <a:lumMod val="25000"/>
                  </a:schemeClr>
                </a:solidFill>
              </a:rPr>
              <a:t>に、業界初のエコファースト</a:t>
            </a:r>
            <a:r>
              <a:rPr lang="ja-JP" altLang="en-US" sz="800" dirty="0" smtClean="0">
                <a:solidFill>
                  <a:schemeClr val="bg2">
                    <a:lumMod val="25000"/>
                  </a:schemeClr>
                </a:solidFill>
              </a:rPr>
              <a:t>企業認定</a:t>
            </a:r>
            <a:r>
              <a:rPr lang="ja-JP" altLang="en-US" sz="800" dirty="0">
                <a:solidFill>
                  <a:schemeClr val="bg2">
                    <a:lumMod val="25000"/>
                  </a:schemeClr>
                </a:solidFill>
              </a:rPr>
              <a:t>を受け、地球環境保全に関する全面的な取り組みを進めています</a:t>
            </a:r>
            <a:r>
              <a:rPr lang="ja-JP" altLang="en-US" sz="800" dirty="0" smtClean="0">
                <a:solidFill>
                  <a:schemeClr val="bg2">
                    <a:lumMod val="25000"/>
                  </a:schemeClr>
                </a:solidFill>
              </a:rPr>
              <a:t>。この会社を選んだ理由</a:t>
            </a:r>
            <a:r>
              <a:rPr lang="ja-JP" altLang="en-US" sz="800" dirty="0">
                <a:solidFill>
                  <a:schemeClr val="bg2">
                    <a:lumMod val="25000"/>
                  </a:schemeClr>
                </a:solidFill>
              </a:rPr>
              <a:t>は、生活環境マネジメント学科で、</a:t>
            </a:r>
            <a:r>
              <a:rPr lang="ja-JP" altLang="en-US" sz="800" dirty="0" smtClean="0">
                <a:solidFill>
                  <a:schemeClr val="bg2">
                    <a:lumMod val="25000"/>
                  </a:schemeClr>
                </a:solidFill>
              </a:rPr>
              <a:t>環境の観点</a:t>
            </a:r>
            <a:r>
              <a:rPr lang="ja-JP" altLang="en-US" sz="800" dirty="0">
                <a:solidFill>
                  <a:schemeClr val="bg2">
                    <a:lumMod val="25000"/>
                  </a:schemeClr>
                </a:solidFill>
              </a:rPr>
              <a:t>から政治や経済をはじめ、生活に関連</a:t>
            </a:r>
            <a:r>
              <a:rPr lang="ja-JP" altLang="en-US" sz="800" dirty="0" smtClean="0">
                <a:solidFill>
                  <a:schemeClr val="bg2">
                    <a:lumMod val="25000"/>
                  </a:schemeClr>
                </a:solidFill>
              </a:rPr>
              <a:t>する学問</a:t>
            </a:r>
            <a:r>
              <a:rPr lang="ja-JP" altLang="en-US" sz="800" dirty="0">
                <a:solidFill>
                  <a:schemeClr val="bg2">
                    <a:lumMod val="25000"/>
                  </a:schemeClr>
                </a:solidFill>
              </a:rPr>
              <a:t>を幅広く学んだことが多いに関係しています</a:t>
            </a:r>
            <a:r>
              <a:rPr lang="ja-JP" altLang="en-US" sz="800" dirty="0" smtClean="0">
                <a:solidFill>
                  <a:schemeClr val="bg2">
                    <a:lumMod val="25000"/>
                  </a:schemeClr>
                </a:solidFill>
              </a:rPr>
              <a:t>。</a:t>
            </a:r>
            <a:r>
              <a:rPr lang="en-US" altLang="ja-JP" sz="800" dirty="0" smtClean="0">
                <a:solidFill>
                  <a:schemeClr val="bg2">
                    <a:lumMod val="25000"/>
                  </a:schemeClr>
                </a:solidFill>
              </a:rPr>
              <a:t>2</a:t>
            </a:r>
            <a:r>
              <a:rPr lang="ja-JP" altLang="en-US" sz="800" dirty="0" smtClean="0">
                <a:solidFill>
                  <a:schemeClr val="bg2">
                    <a:lumMod val="25000"/>
                  </a:schemeClr>
                </a:solidFill>
              </a:rPr>
              <a:t>年次のインターンシップ経験</a:t>
            </a:r>
            <a:r>
              <a:rPr lang="ja-JP" altLang="en-US" sz="800" dirty="0">
                <a:solidFill>
                  <a:schemeClr val="bg2">
                    <a:lumMod val="25000"/>
                  </a:schemeClr>
                </a:solidFill>
              </a:rPr>
              <a:t>や、「環境経済学」の知識は、先見性が大切な就職活動において、大変役立ちました。（Ｏ）</a:t>
            </a:r>
          </a:p>
        </p:txBody>
      </p:sp>
      <p:sp>
        <p:nvSpPr>
          <p:cNvPr id="29" name="角丸四角形 28"/>
          <p:cNvSpPr/>
          <p:nvPr/>
        </p:nvSpPr>
        <p:spPr>
          <a:xfrm>
            <a:off x="416006" y="4292440"/>
            <a:ext cx="2952328" cy="271089"/>
          </a:xfrm>
          <a:prstGeom prst="roundRect">
            <a:avLst/>
          </a:prstGeom>
          <a:solidFill>
            <a:srgbClr val="83A343"/>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1100" dirty="0">
                <a:latin typeface="AR PハイカラＰＯＰ体H" pitchFamily="50" charset="-128"/>
                <a:ea typeface="AR PハイカラＰＯＰ体H" pitchFamily="50" charset="-128"/>
              </a:rPr>
              <a:t>積水ハウス</a:t>
            </a:r>
            <a:r>
              <a:rPr lang="ja-JP" altLang="en-US" sz="1100" dirty="0" smtClean="0">
                <a:latin typeface="AR PハイカラＰＯＰ体H" pitchFamily="50" charset="-128"/>
                <a:ea typeface="AR PハイカラＰＯＰ体H" pitchFamily="50" charset="-128"/>
              </a:rPr>
              <a:t>株式会社 </a:t>
            </a:r>
            <a:r>
              <a:rPr kumimoji="1" lang="ja-JP" altLang="en-US" sz="1100" dirty="0" smtClean="0">
                <a:latin typeface="AR PハイカラＰＯＰ体H" pitchFamily="50" charset="-128"/>
                <a:ea typeface="AR PハイカラＰＯＰ体H" pitchFamily="50" charset="-128"/>
              </a:rPr>
              <a:t>（</a:t>
            </a:r>
            <a:r>
              <a:rPr lang="ja-JP" altLang="en-US" sz="1100" dirty="0" smtClean="0">
                <a:latin typeface="AR PハイカラＰＯＰ体H" pitchFamily="50" charset="-128"/>
                <a:ea typeface="AR PハイカラＰＯＰ体H" pitchFamily="50" charset="-128"/>
              </a:rPr>
              <a:t>住宅</a:t>
            </a:r>
            <a:r>
              <a:rPr lang="ja-JP" altLang="en-US" sz="1100" dirty="0">
                <a:latin typeface="AR PハイカラＰＯＰ体H" pitchFamily="50" charset="-128"/>
                <a:ea typeface="AR PハイカラＰＯＰ体H" pitchFamily="50" charset="-128"/>
              </a:rPr>
              <a:t>メーカー</a:t>
            </a:r>
            <a:r>
              <a:rPr kumimoji="1" lang="ja-JP" altLang="en-US" sz="1100" dirty="0" smtClean="0">
                <a:latin typeface="AR PハイカラＰＯＰ体H" pitchFamily="50" charset="-128"/>
                <a:ea typeface="AR PハイカラＰＯＰ体H" pitchFamily="50" charset="-128"/>
              </a:rPr>
              <a:t>）</a:t>
            </a:r>
            <a:endParaRPr kumimoji="1" lang="ja-JP" altLang="en-US" sz="1100" dirty="0">
              <a:latin typeface="AR PハイカラＰＯＰ体H" pitchFamily="50" charset="-128"/>
              <a:ea typeface="AR PハイカラＰＯＰ体H" pitchFamily="50" charset="-128"/>
            </a:endParaRPr>
          </a:p>
        </p:txBody>
      </p:sp>
      <p:sp>
        <p:nvSpPr>
          <p:cNvPr id="41" name="角丸四角形 40"/>
          <p:cNvSpPr/>
          <p:nvPr/>
        </p:nvSpPr>
        <p:spPr>
          <a:xfrm>
            <a:off x="3501008" y="4283968"/>
            <a:ext cx="2975012" cy="1376624"/>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latin typeface="+mj-ea"/>
                <a:ea typeface="+mj-ea"/>
              </a:rPr>
              <a:t>「都市計画論」と</a:t>
            </a:r>
            <a:r>
              <a:rPr lang="ja-JP" altLang="en-US" sz="800" dirty="0">
                <a:solidFill>
                  <a:schemeClr val="bg2">
                    <a:lumMod val="25000"/>
                  </a:schemeClr>
                </a:solidFill>
                <a:latin typeface="+mj-ea"/>
                <a:ea typeface="+mj-ea"/>
              </a:rPr>
              <a:t>いう授業では</a:t>
            </a:r>
            <a:r>
              <a:rPr lang="ja-JP" altLang="en-US" sz="800" dirty="0" smtClean="0">
                <a:solidFill>
                  <a:schemeClr val="bg2">
                    <a:lumMod val="25000"/>
                  </a:schemeClr>
                </a:solidFill>
                <a:latin typeface="+mj-ea"/>
                <a:ea typeface="+mj-ea"/>
              </a:rPr>
              <a:t>、日本だけでなく世界の都市について学びます。普段</a:t>
            </a:r>
            <a:r>
              <a:rPr lang="ja-JP" altLang="en-US" sz="800" dirty="0">
                <a:solidFill>
                  <a:schemeClr val="bg2">
                    <a:lumMod val="25000"/>
                  </a:schemeClr>
                </a:solidFill>
                <a:latin typeface="+mj-ea"/>
                <a:ea typeface="+mj-ea"/>
              </a:rPr>
              <a:t>何気なく生活している街を見つめ直し、改善案を考えることにより、一つの物事を、様々な視点から捉えることの重要さを学ぶことができました。生活環境マネジメント学科の講義では、専門的な知識だけでなく、就職活動の際に必要となる、発想力や人の意見を受け止めて自分なりの考えを伝える力を身につけることができます。（</a:t>
            </a:r>
            <a:r>
              <a:rPr lang="en-US" altLang="ja-JP" sz="800" dirty="0">
                <a:solidFill>
                  <a:schemeClr val="bg2">
                    <a:lumMod val="25000"/>
                  </a:schemeClr>
                </a:solidFill>
                <a:latin typeface="+mj-ea"/>
                <a:ea typeface="+mj-ea"/>
              </a:rPr>
              <a:t>I</a:t>
            </a:r>
            <a:r>
              <a:rPr lang="ja-JP" altLang="en-US" sz="800" dirty="0">
                <a:solidFill>
                  <a:schemeClr val="bg2">
                    <a:lumMod val="25000"/>
                  </a:schemeClr>
                </a:solidFill>
                <a:latin typeface="+mj-ea"/>
                <a:ea typeface="+mj-ea"/>
              </a:rPr>
              <a:t>）</a:t>
            </a:r>
            <a:endParaRPr lang="ja-JP" altLang="en-US" sz="800" dirty="0" smtClean="0">
              <a:solidFill>
                <a:schemeClr val="bg2">
                  <a:lumMod val="25000"/>
                </a:schemeClr>
              </a:solidFill>
              <a:latin typeface="+mj-ea"/>
              <a:ea typeface="+mj-ea"/>
            </a:endParaRPr>
          </a:p>
        </p:txBody>
      </p:sp>
      <p:sp>
        <p:nvSpPr>
          <p:cNvPr id="42" name="角丸四角形 41"/>
          <p:cNvSpPr/>
          <p:nvPr/>
        </p:nvSpPr>
        <p:spPr>
          <a:xfrm>
            <a:off x="3501008" y="4292440"/>
            <a:ext cx="2975012" cy="271089"/>
          </a:xfrm>
          <a:prstGeom prst="round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zh-TW" altLang="en-US" sz="1100" dirty="0" smtClean="0">
                <a:latin typeface="AR PハイカラＰＯＰ体H" pitchFamily="50" charset="-128"/>
                <a:ea typeface="AR PハイカラＰＯＰ体H" pitchFamily="50" charset="-128"/>
              </a:rPr>
              <a:t>南日本運輸倉庫株式会社 （流通）</a:t>
            </a:r>
            <a:endParaRPr kumimoji="1" lang="ja-JP" altLang="en-US" sz="1100" dirty="0">
              <a:latin typeface="AR PハイカラＰＯＰ体H" pitchFamily="50" charset="-128"/>
              <a:ea typeface="AR PハイカラＰＯＰ体H" pitchFamily="50" charset="-128"/>
            </a:endParaRPr>
          </a:p>
        </p:txBody>
      </p:sp>
      <p:sp>
        <p:nvSpPr>
          <p:cNvPr id="43" name="角丸四角形 42"/>
          <p:cNvSpPr/>
          <p:nvPr/>
        </p:nvSpPr>
        <p:spPr>
          <a:xfrm>
            <a:off x="3501008" y="5715656"/>
            <a:ext cx="2975012" cy="1376624"/>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endParaRPr lang="en-US" altLang="ja-JP" sz="800" dirty="0" smtClean="0"/>
          </a:p>
          <a:p>
            <a:endParaRPr lang="en-US" altLang="ja-JP" sz="800" dirty="0"/>
          </a:p>
          <a:p>
            <a:r>
              <a:rPr lang="ja-JP" altLang="en-US" sz="800" dirty="0" smtClean="0">
                <a:solidFill>
                  <a:schemeClr val="bg2">
                    <a:lumMod val="25000"/>
                  </a:schemeClr>
                </a:solidFill>
              </a:rPr>
              <a:t>あこがれの㈱ＳＨＩＰＳに内定しました！</a:t>
            </a:r>
            <a:r>
              <a:rPr lang="en-US" altLang="ja-JP" sz="800" dirty="0" smtClean="0">
                <a:solidFill>
                  <a:schemeClr val="bg2">
                    <a:lumMod val="25000"/>
                  </a:schemeClr>
                </a:solidFill>
              </a:rPr>
              <a:t>6</a:t>
            </a:r>
            <a:r>
              <a:rPr lang="ja-JP" altLang="en-US" sz="800" dirty="0" smtClean="0">
                <a:solidFill>
                  <a:schemeClr val="bg2">
                    <a:lumMod val="25000"/>
                  </a:schemeClr>
                </a:solidFill>
              </a:rPr>
              <a:t>月に別のメーカーから内定をいただきましたが、大好きなセレクトショップで働きたいという思いが強くなり、あきらめずに夏も就職活動を続け、秋にやっと㈱ＳＨＩＰＳの内定を得ました。今は代官山と中目黒のファッションの違いについての卒業論文をまとめています。大学の授業では、「ファッション論」や「アパレル流通論」など、ファッションビジネスを学ぶ科目もあります。（Ｏ）</a:t>
            </a:r>
          </a:p>
        </p:txBody>
      </p:sp>
      <p:sp>
        <p:nvSpPr>
          <p:cNvPr id="44" name="角丸四角形 43"/>
          <p:cNvSpPr/>
          <p:nvPr/>
        </p:nvSpPr>
        <p:spPr>
          <a:xfrm>
            <a:off x="3501008" y="5724128"/>
            <a:ext cx="2975012" cy="271089"/>
          </a:xfrm>
          <a:prstGeom prst="round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100" dirty="0" smtClean="0">
                <a:latin typeface="AR PハイカラＰＯＰ体H" pitchFamily="50" charset="-128"/>
                <a:ea typeface="AR PハイカラＰＯＰ体H" pitchFamily="50" charset="-128"/>
              </a:rPr>
              <a:t>株式会社ＳＨＩＰＳ （アパレルメーカー）</a:t>
            </a:r>
            <a:endParaRPr kumimoji="1" lang="ja-JP" altLang="en-US" sz="1100" dirty="0">
              <a:latin typeface="AR PハイカラＰＯＰ体H" pitchFamily="50" charset="-128"/>
              <a:ea typeface="AR PハイカラＰＯＰ体H" pitchFamily="50" charset="-128"/>
            </a:endParaRPr>
          </a:p>
        </p:txBody>
      </p:sp>
      <p:grpSp>
        <p:nvGrpSpPr>
          <p:cNvPr id="9" name="グループ化 8"/>
          <p:cNvGrpSpPr/>
          <p:nvPr/>
        </p:nvGrpSpPr>
        <p:grpSpPr>
          <a:xfrm>
            <a:off x="3512350" y="1395176"/>
            <a:ext cx="2975012" cy="1376624"/>
            <a:chOff x="404664" y="5787664"/>
            <a:chExt cx="2975012" cy="1376624"/>
          </a:xfrm>
        </p:grpSpPr>
        <p:sp>
          <p:nvSpPr>
            <p:cNvPr id="45" name="角丸四角形 44"/>
            <p:cNvSpPr/>
            <p:nvPr/>
          </p:nvSpPr>
          <p:spPr>
            <a:xfrm>
              <a:off x="404664" y="5787664"/>
              <a:ext cx="2975012" cy="137662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sz="800" dirty="0"/>
            </a:p>
            <a:p>
              <a:endParaRPr lang="ja-JP" altLang="en-US" sz="800" dirty="0"/>
            </a:p>
            <a:p>
              <a:r>
                <a:rPr lang="ja-JP" altLang="en-US" sz="800" dirty="0">
                  <a:solidFill>
                    <a:schemeClr val="bg2">
                      <a:lumMod val="25000"/>
                    </a:schemeClr>
                  </a:solidFill>
                </a:rPr>
                <a:t>私は、世の中の動きを知りたいと思い証券会社を志望しました</a:t>
              </a:r>
              <a:r>
                <a:rPr lang="ja-JP" altLang="en-US" sz="800" dirty="0" smtClean="0">
                  <a:solidFill>
                    <a:schemeClr val="bg2">
                      <a:lumMod val="25000"/>
                    </a:schemeClr>
                  </a:solidFill>
                </a:rPr>
                <a:t>。入学時は食品</a:t>
              </a:r>
              <a:r>
                <a:rPr lang="ja-JP" altLang="en-US" sz="800" dirty="0">
                  <a:solidFill>
                    <a:schemeClr val="bg2">
                      <a:lumMod val="25000"/>
                    </a:schemeClr>
                  </a:solidFill>
                </a:rPr>
                <a:t>業界を志望していたのですが、３年次に「消費経済論」を受け経済に興味を持ちました。</a:t>
              </a:r>
              <a:r>
                <a:rPr lang="ja-JP" altLang="en-US" sz="800" dirty="0" smtClean="0">
                  <a:solidFill>
                    <a:schemeClr val="bg2">
                      <a:lumMod val="25000"/>
                    </a:schemeClr>
                  </a:solidFill>
                </a:rPr>
                <a:t>株価の変動により企業</a:t>
              </a:r>
              <a:r>
                <a:rPr lang="ja-JP" altLang="en-US" sz="800" dirty="0">
                  <a:solidFill>
                    <a:schemeClr val="bg2">
                      <a:lumMod val="25000"/>
                    </a:schemeClr>
                  </a:solidFill>
                </a:rPr>
                <a:t>行動は変わり、私たちの生活にも影響</a:t>
              </a:r>
              <a:r>
                <a:rPr lang="ja-JP" altLang="en-US" sz="800" dirty="0" smtClean="0">
                  <a:solidFill>
                    <a:schemeClr val="bg2">
                      <a:lumMod val="25000"/>
                    </a:schemeClr>
                  </a:solidFill>
                </a:rPr>
                <a:t>をおよぼします。生活</a:t>
              </a:r>
              <a:r>
                <a:rPr lang="ja-JP" altLang="en-US" sz="800" dirty="0">
                  <a:solidFill>
                    <a:schemeClr val="bg2">
                      <a:lumMod val="25000"/>
                    </a:schemeClr>
                  </a:solidFill>
                </a:rPr>
                <a:t>環境マネジメント学科では、衣・食・住のみならず、経済や経営についても幅広く学ぶことが出来るので、安心して金融業界を受けることが出来ました。（Ｍ）</a:t>
              </a:r>
              <a:endParaRPr lang="en-US" altLang="ja-JP" sz="800" dirty="0">
                <a:solidFill>
                  <a:schemeClr val="bg2">
                    <a:lumMod val="25000"/>
                  </a:schemeClr>
                </a:solidFill>
              </a:endParaRPr>
            </a:p>
          </p:txBody>
        </p:sp>
        <p:sp>
          <p:nvSpPr>
            <p:cNvPr id="46" name="角丸四角形 45"/>
            <p:cNvSpPr/>
            <p:nvPr/>
          </p:nvSpPr>
          <p:spPr>
            <a:xfrm>
              <a:off x="416006" y="5787664"/>
              <a:ext cx="2952328" cy="271089"/>
            </a:xfrm>
            <a:prstGeom prst="roundRect">
              <a:avLst/>
            </a:prstGeom>
            <a:solidFill>
              <a:srgbClr val="83A343"/>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zh-TW" altLang="en-US" sz="1100" dirty="0">
                  <a:latin typeface="AR PハイカラＰＯＰ体H" pitchFamily="50" charset="-128"/>
                  <a:ea typeface="AR PハイカラＰＯＰ体H" pitchFamily="50" charset="-128"/>
                </a:rPr>
                <a:t>ＳＭＢＣ日興証券株式</a:t>
              </a:r>
              <a:r>
                <a:rPr lang="zh-TW" altLang="en-US" sz="1100" dirty="0" smtClean="0">
                  <a:latin typeface="AR PハイカラＰＯＰ体H" pitchFamily="50" charset="-128"/>
                  <a:ea typeface="AR PハイカラＰＯＰ体H" pitchFamily="50" charset="-128"/>
                </a:rPr>
                <a:t>会社 </a:t>
              </a:r>
              <a:r>
                <a:rPr kumimoji="1" lang="ja-JP" altLang="en-US" sz="1100" dirty="0" smtClean="0">
                  <a:latin typeface="AR PハイカラＰＯＰ体H" pitchFamily="50" charset="-128"/>
                  <a:ea typeface="AR PハイカラＰＯＰ体H" pitchFamily="50" charset="-128"/>
                </a:rPr>
                <a:t>（金融）</a:t>
              </a:r>
              <a:endParaRPr kumimoji="1" lang="ja-JP" altLang="en-US" sz="1100" dirty="0">
                <a:latin typeface="AR PハイカラＰＯＰ体H" pitchFamily="50" charset="-128"/>
                <a:ea typeface="AR PハイカラＰＯＰ体H" pitchFamily="50" charset="-128"/>
              </a:endParaRPr>
            </a:p>
          </p:txBody>
        </p:sp>
      </p:grpSp>
    </p:spTree>
    <p:extLst>
      <p:ext uri="{BB962C8B-B14F-4D97-AF65-F5344CB8AC3E}">
        <p14:creationId xmlns:p14="http://schemas.microsoft.com/office/powerpoint/2010/main" val="766407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1048</Words>
  <Application>Microsoft Office PowerPoint</Application>
  <PresentationFormat>画面に合わせる (4:3)</PresentationFormat>
  <Paragraphs>60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dc:creator>
  <cp:lastModifiedBy>Naoko</cp:lastModifiedBy>
  <cp:revision>54</cp:revision>
  <cp:lastPrinted>2012-11-21T07:59:11Z</cp:lastPrinted>
  <dcterms:created xsi:type="dcterms:W3CDTF">2012-11-16T03:23:58Z</dcterms:created>
  <dcterms:modified xsi:type="dcterms:W3CDTF">2012-11-21T12:41:10Z</dcterms:modified>
</cp:coreProperties>
</file>